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  <p:sldMasterId id="2147483702" r:id="rId3"/>
    <p:sldMasterId id="2147483713" r:id="rId4"/>
  </p:sldMasterIdLst>
  <p:notesMasterIdLst>
    <p:notesMasterId r:id="rId41"/>
  </p:notesMasterIdLst>
  <p:handoutMasterIdLst>
    <p:handoutMasterId r:id="rId42"/>
  </p:handoutMasterIdLst>
  <p:sldIdLst>
    <p:sldId id="739" r:id="rId5"/>
    <p:sldId id="773" r:id="rId6"/>
    <p:sldId id="834" r:id="rId7"/>
    <p:sldId id="833" r:id="rId8"/>
    <p:sldId id="813" r:id="rId9"/>
    <p:sldId id="777" r:id="rId10"/>
    <p:sldId id="815" r:id="rId11"/>
    <p:sldId id="816" r:id="rId12"/>
    <p:sldId id="817" r:id="rId13"/>
    <p:sldId id="818" r:id="rId14"/>
    <p:sldId id="819" r:id="rId15"/>
    <p:sldId id="814" r:id="rId16"/>
    <p:sldId id="820" r:id="rId17"/>
    <p:sldId id="821" r:id="rId18"/>
    <p:sldId id="822" r:id="rId19"/>
    <p:sldId id="826" r:id="rId20"/>
    <p:sldId id="781" r:id="rId21"/>
    <p:sldId id="823" r:id="rId22"/>
    <p:sldId id="780" r:id="rId23"/>
    <p:sldId id="810" r:id="rId24"/>
    <p:sldId id="805" r:id="rId25"/>
    <p:sldId id="806" r:id="rId26"/>
    <p:sldId id="807" r:id="rId27"/>
    <p:sldId id="808" r:id="rId28"/>
    <p:sldId id="832" r:id="rId29"/>
    <p:sldId id="811" r:id="rId30"/>
    <p:sldId id="829" r:id="rId31"/>
    <p:sldId id="830" r:id="rId32"/>
    <p:sldId id="783" r:id="rId33"/>
    <p:sldId id="825" r:id="rId34"/>
    <p:sldId id="828" r:id="rId35"/>
    <p:sldId id="784" r:id="rId36"/>
    <p:sldId id="827" r:id="rId37"/>
    <p:sldId id="831" r:id="rId38"/>
    <p:sldId id="786" r:id="rId39"/>
    <p:sldId id="78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67A48"/>
    <a:srgbClr val="786CAE"/>
    <a:srgbClr val="6EB5AF"/>
    <a:srgbClr val="8FC320"/>
    <a:srgbClr val="33CCCC"/>
    <a:srgbClr val="B5D14F"/>
    <a:srgbClr val="EB5405"/>
    <a:srgbClr val="FFE33A"/>
    <a:srgbClr val="467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8058" autoAdjust="0"/>
  </p:normalViewPr>
  <p:slideViewPr>
    <p:cSldViewPr>
      <p:cViewPr varScale="1">
        <p:scale>
          <a:sx n="93" d="100"/>
          <a:sy n="93" d="100"/>
        </p:scale>
        <p:origin x="17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5603"/>
    </p:cViewPr>
  </p:sorterViewPr>
  <p:notesViewPr>
    <p:cSldViewPr>
      <p:cViewPr varScale="1">
        <p:scale>
          <a:sx n="64" d="100"/>
          <a:sy n="64" d="100"/>
        </p:scale>
        <p:origin x="-24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2022/11/4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96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2022/11/4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2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275E28-D6CB-4622-8C02-A65FC1E3842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6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12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024E0E-73EA-4B6C-933F-97113F63195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1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3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A6478-56BC-4463-B26B-CA547881775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48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951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934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6B05A9-B499-4E5B-8BFF-1B523649516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02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484784"/>
            <a:ext cx="8064500" cy="3036931"/>
          </a:xfrm>
          <a:ln w="19050" cmpd="sng">
            <a:gradFill>
              <a:gsLst>
                <a:gs pos="0">
                  <a:schemeClr val="bg1"/>
                </a:gs>
                <a:gs pos="68000">
                  <a:srgbClr val="BE2856"/>
                </a:gs>
                <a:gs pos="100000">
                  <a:srgbClr val="3D3B5F"/>
                </a:gs>
              </a:gsLst>
              <a:lin ang="4200000" scaled="0"/>
            </a:gradFill>
          </a:ln>
        </p:spPr>
        <p:txBody>
          <a:bodyPr lIns="252000" tIns="360000" rIns="180000" bIns="72000">
            <a:spAutoFit/>
          </a:bodyPr>
          <a:lstStyle>
            <a:lvl1pPr>
              <a:lnSpc>
                <a:spcPts val="2400"/>
              </a:lnSpc>
              <a:defRPr sz="2200" b="0">
                <a:solidFill>
                  <a:schemeClr val="tx1"/>
                </a:solidFill>
              </a:defRPr>
            </a:lvl1pPr>
            <a:lvl2pPr>
              <a:defRPr>
                <a:solidFill>
                  <a:srgbClr val="8FC32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5pPr>
              <a:buClr>
                <a:srgbClr val="B5D14F"/>
              </a:buClr>
              <a:buFont typeface="Wingdings" pitchFamily="2" charset="2"/>
              <a:buChar char="n"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/>
            <a:endParaRPr lang="zh-TW" altLang="en-US" dirty="0"/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1196753"/>
            <a:ext cx="4680520" cy="504056"/>
          </a:xfrm>
          <a:gradFill flip="none" rotWithShape="1"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14400000" scaled="0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lIns="180000" tIns="7200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grpSp>
        <p:nvGrpSpPr>
          <p:cNvPr id="17" name="群組 16"/>
          <p:cNvGrpSpPr/>
          <p:nvPr userDrawn="1"/>
        </p:nvGrpSpPr>
        <p:grpSpPr>
          <a:xfrm>
            <a:off x="642412" y="6200929"/>
            <a:ext cx="1049268" cy="503533"/>
            <a:chOff x="899592" y="6237835"/>
            <a:chExt cx="1049268" cy="503533"/>
          </a:xfrm>
        </p:grpSpPr>
        <p:sp>
          <p:nvSpPr>
            <p:cNvPr id="18" name="弧形向右箭號 17"/>
            <p:cNvSpPr/>
            <p:nvPr/>
          </p:nvSpPr>
          <p:spPr>
            <a:xfrm rot="612716">
              <a:off x="899592" y="6237835"/>
              <a:ext cx="440592" cy="503533"/>
            </a:xfrm>
            <a:prstGeom prst="curvedRightArrow">
              <a:avLst/>
            </a:prstGeom>
            <a:gradFill>
              <a:gsLst>
                <a:gs pos="0">
                  <a:schemeClr val="bg1"/>
                </a:gs>
                <a:gs pos="50000">
                  <a:srgbClr val="BE2856"/>
                </a:gs>
                <a:gs pos="100000">
                  <a:srgbClr val="3D3B5F"/>
                </a:gs>
              </a:gsLst>
              <a:lin ang="3600000" scaled="0"/>
            </a:gra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40748" y="6304512"/>
              <a:ext cx="1008112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3D3B5F"/>
                  </a:solidFill>
                </a:rPr>
                <a:t>續下頁</a:t>
              </a:r>
              <a:endParaRPr lang="zh-TW" altLang="en-US" sz="1400" b="1" dirty="0">
                <a:solidFill>
                  <a:srgbClr val="3D3B5F"/>
                </a:solidFill>
              </a:endParaRPr>
            </a:p>
          </p:txBody>
        </p:sp>
      </p:grpSp>
      <p:cxnSp>
        <p:nvCxnSpPr>
          <p:cNvPr id="8" name="直線單箭頭接點 7"/>
          <p:cNvCxnSpPr/>
          <p:nvPr userDrawn="1"/>
        </p:nvCxnSpPr>
        <p:spPr>
          <a:xfrm>
            <a:off x="1979712" y="6021288"/>
            <a:ext cx="360040" cy="648072"/>
          </a:xfrm>
          <a:prstGeom prst="straightConnector1">
            <a:avLst/>
          </a:prstGeom>
          <a:ln>
            <a:solidFill>
              <a:srgbClr val="BE285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2627784" y="6237312"/>
            <a:ext cx="2232248" cy="0"/>
          </a:xfrm>
          <a:prstGeom prst="line">
            <a:avLst/>
          </a:prstGeom>
          <a:ln w="38100" cmpd="sng">
            <a:solidFill>
              <a:srgbClr val="BE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292080" y="5949280"/>
            <a:ext cx="360040" cy="432048"/>
          </a:xfrm>
          <a:prstGeom prst="rect">
            <a:avLst/>
          </a:prstGeom>
          <a:solidFill>
            <a:srgbClr val="467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868144" y="5949280"/>
            <a:ext cx="360040" cy="432048"/>
          </a:xfrm>
          <a:prstGeom prst="rect">
            <a:avLst/>
          </a:prstGeom>
          <a:solidFill>
            <a:srgbClr val="8F3B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6732240" y="5605200"/>
            <a:ext cx="579124" cy="646331"/>
            <a:chOff x="6732240" y="5605200"/>
            <a:chExt cx="579124" cy="646331"/>
          </a:xfrm>
          <a:solidFill>
            <a:srgbClr val="8FC320"/>
          </a:solidFill>
        </p:grpSpPr>
        <p:sp>
          <p:nvSpPr>
            <p:cNvPr id="12" name="橢圓形圖說文字 11"/>
            <p:cNvSpPr/>
            <p:nvPr userDrawn="1"/>
          </p:nvSpPr>
          <p:spPr>
            <a:xfrm flipH="1">
              <a:off x="6732240" y="5622113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6778800" y="5605200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bg2"/>
                  </a:solidFill>
                </a:rPr>
                <a:t>回</a:t>
              </a:r>
              <a:endParaRPr lang="en-US" altLang="zh-TW" sz="2400" b="1" dirty="0" smtClean="0">
                <a:solidFill>
                  <a:schemeClr val="bg2"/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bg2"/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bg2"/>
                </a:solidFill>
              </a:endParaRPr>
            </a:p>
          </p:txBody>
        </p:sp>
      </p:grpSp>
      <p:sp>
        <p:nvSpPr>
          <p:cNvPr id="20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668344" y="6021288"/>
            <a:ext cx="1249200" cy="468000"/>
          </a:xfrm>
          <a:gradFill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31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147045"/>
            <a:ext cx="7772400" cy="1362075"/>
          </a:xfrm>
        </p:spPr>
        <p:txBody>
          <a:bodyPr anchor="t"/>
          <a:lstStyle>
            <a:lvl1pPr algn="ctr">
              <a:defRPr sz="5400" b="0" cap="all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646858"/>
            <a:ext cx="7772400" cy="1500187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44FD87-FE04-4BE3-9666-A501F0FCB9E2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61780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2600"/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AE8EB9-E259-4A86-AC6E-8693BBC2A355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617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9BF5C8-FD99-4FAB-8C52-0A730DCDAB53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236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348F8B-8C1F-4EBB-81B7-DF5EE36B96EF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60750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438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954AAA-34A9-42D2-AC42-7C0C1ADB589D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0339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711EAF-A58C-413A-8F37-88D5BE5C44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766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4206A-981C-41E7-9CE1-44ACA6B0539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063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2291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2291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8A3EDA-D934-49C2-B747-4139CB4C221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2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9"/>
          <p:cNvSpPr>
            <a:spLocks noGrp="1"/>
          </p:cNvSpPr>
          <p:nvPr>
            <p:ph type="body" sz="quarter" idx="17"/>
          </p:nvPr>
        </p:nvSpPr>
        <p:spPr>
          <a:xfrm>
            <a:off x="857224" y="3645024"/>
            <a:ext cx="8072494" cy="1800200"/>
          </a:xfrm>
          <a:noFill/>
          <a:ln w="12700" cap="rnd">
            <a:noFill/>
            <a:round/>
          </a:ln>
          <a:effectLst/>
        </p:spPr>
        <p:txBody>
          <a:bodyPr lIns="0" tIns="0" rIns="0" bIns="0" numCol="2" anchor="ctr" anchorCtr="0">
            <a:noAutofit/>
          </a:bodyPr>
          <a:lstStyle>
            <a:lvl1pPr>
              <a:lnSpc>
                <a:spcPts val="2400"/>
              </a:lnSpc>
              <a:spcBef>
                <a:spcPts val="500"/>
              </a:spcBef>
              <a:defRPr kumimoji="0" lang="zh-TW" altLang="en-US" sz="2000" b="1" u="none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+mn-c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zh-TW" altLang="en-US" dirty="0"/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71538" y="2276872"/>
            <a:ext cx="7786742" cy="1152128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defRPr sz="4400" b="1" u="none" cap="none" spc="0" baseline="0">
                <a:ln w="158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71470" y="2056288"/>
            <a:ext cx="9000000" cy="38016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 userDrawn="1"/>
        </p:nvSpPr>
        <p:spPr>
          <a:xfrm flipV="1">
            <a:off x="755576" y="1768288"/>
            <a:ext cx="2357454" cy="28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1052198" y="1268760"/>
            <a:ext cx="1800200" cy="863526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100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084D71-ED0E-4A7B-B3EB-F0E7D3F0866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976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D7013F-6C1A-493A-B216-14386B07034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753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AB4BC6-0998-4BC8-AA68-87BFE33DBB4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975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C2B24-E384-4D22-9246-0990A247E6F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124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6D52A3-6EE2-4DB6-9E6A-B671ECF5B39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065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611F4C-4770-4D0F-A27F-46635A67D27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182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76200"/>
            <a:ext cx="2152650" cy="6172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305550" cy="6172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F5DE9A-CC86-4C51-859A-246FA802FB1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8603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711EAF-A58C-413A-8F37-88D5BE5C44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095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4206A-981C-41E7-9CE1-44ACA6B0539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354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2291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2291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8A3EDA-D934-49C2-B747-4139CB4C221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79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8280000" cy="5160832"/>
          </a:xfrm>
        </p:spPr>
        <p:txBody>
          <a:bodyPr/>
          <a:lstStyle>
            <a:lvl1pPr>
              <a:defRPr sz="2800"/>
            </a:lvl1pPr>
            <a:lvl2pPr>
              <a:spcBef>
                <a:spcPts val="600"/>
              </a:spcBef>
              <a:defRPr kumimoji="0" lang="zh-TW" altLang="en-US" sz="24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defRPr kumimoji="0" lang="zh-TW" altLang="en-US" sz="20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defRPr/>
            </a:lvl4pPr>
            <a:lvl5pPr>
              <a:lnSpc>
                <a:spcPts val="2800"/>
              </a:lnSpc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chemeClr val="tx1">
                <a:lumMod val="85000"/>
                <a:lumOff val="15000"/>
                <a:alpha val="9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16416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8" name="標題版面配置區 21"/>
          <p:cNvSpPr>
            <a:spLocks noGrp="1"/>
          </p:cNvSpPr>
          <p:nvPr>
            <p:ph type="title"/>
          </p:nvPr>
        </p:nvSpPr>
        <p:spPr>
          <a:xfrm>
            <a:off x="422936" y="764704"/>
            <a:ext cx="8325528" cy="57606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80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054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084D71-ED0E-4A7B-B3EB-F0E7D3F0866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0792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D7013F-6C1A-493A-B216-14386B07034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5717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AB4BC6-0998-4BC8-AA68-87BFE33DBB4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39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C2B24-E384-4D22-9246-0990A247E6F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070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6D52A3-6EE2-4DB6-9E6A-B671ECF5B39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29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611F4C-4770-4D0F-A27F-46635A67D27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918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76200"/>
            <a:ext cx="2152650" cy="6172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305550" cy="6172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F5DE9A-CC86-4C51-859A-246FA802FB1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87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1pPr>
              <a:defRPr sz="2800"/>
            </a:lvl1pPr>
            <a:lvl2pPr>
              <a:spcBef>
                <a:spcPts val="600"/>
              </a:spcBef>
              <a:defRPr kumimoji="0" lang="zh-TW" altLang="en-US" sz="24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spcBef>
                <a:spcPts val="600"/>
              </a:spcBef>
              <a:spcAft>
                <a:spcPts val="0"/>
              </a:spcAft>
              <a:defRPr kumimoji="0" lang="zh-TW" altLang="en-US" sz="20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defRPr/>
            </a:lvl4pPr>
            <a:lvl5pPr>
              <a:lnSpc>
                <a:spcPts val="2800"/>
              </a:lnSpc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2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786CAE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100834"/>
            <a:ext cx="8280000" cy="540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>
              <a:defRPr>
                <a:solidFill>
                  <a:srgbClr val="C67A48"/>
                </a:solidFill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9" y="648000"/>
            <a:ext cx="4067993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648000"/>
            <a:ext cx="3960812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007999"/>
            <a:ext cx="4067992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1008000"/>
            <a:ext cx="3960000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268072"/>
            <a:ext cx="8064500" cy="1728880"/>
          </a:xfrm>
          <a:ln w="19050" cmpd="sng">
            <a:gradFill>
              <a:gsLst>
                <a:gs pos="0">
                  <a:schemeClr val="bg1"/>
                </a:gs>
                <a:gs pos="68000">
                  <a:srgbClr val="EB5405"/>
                </a:gs>
                <a:gs pos="100000">
                  <a:srgbClr val="EB5405"/>
                </a:gs>
              </a:gsLst>
              <a:lin ang="4200000" scaled="0"/>
            </a:gradFill>
          </a:ln>
        </p:spPr>
        <p:txBody>
          <a:bodyPr wrap="square" lIns="252000" tIns="360000" rIns="180000" bIns="72000">
            <a:noAutofit/>
          </a:bodyPr>
          <a:lstStyle>
            <a:lvl1pPr>
              <a:lnSpc>
                <a:spcPts val="2400"/>
              </a:lnSpc>
              <a:spcBef>
                <a:spcPts val="600"/>
              </a:spcBef>
              <a:defRPr sz="1800" b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987970"/>
            <a:ext cx="4383998" cy="488201"/>
          </a:xfrm>
          <a:gradFill flip="none" rotWithShape="1">
            <a:gsLst>
              <a:gs pos="0">
                <a:schemeClr val="bg1"/>
              </a:gs>
              <a:gs pos="50000">
                <a:srgbClr val="EB5405"/>
              </a:gs>
              <a:gs pos="100000">
                <a:schemeClr val="accent6"/>
              </a:gs>
            </a:gsLst>
            <a:lin ang="14400000" scaled="0"/>
            <a:tileRect/>
          </a:gra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wrap="none" lIns="180000" tIns="72000" rIns="540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9.jpe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7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94" r:id="rId3"/>
    <p:sldLayoutId id="2147483693" r:id="rId4"/>
    <p:sldLayoutId id="2147483682" r:id="rId5"/>
    <p:sldLayoutId id="2147483677" r:id="rId6"/>
    <p:sldLayoutId id="2147483691" r:id="rId7"/>
    <p:sldLayoutId id="2147483692" r:id="rId8"/>
    <p:sldLayoutId id="2147483684" r:id="rId9"/>
    <p:sldLayoutId id="2147483690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ct val="1000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800" b="1" kern="1200">
          <a:solidFill>
            <a:srgbClr val="8FC320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AE2A7F"/>
        </a:buClr>
        <a:buSzPct val="90000"/>
        <a:buFontTx/>
        <a:buNone/>
        <a:defRPr kumimoji="0" sz="2500" b="1" u="dottedHeavy" kern="1200" baseline="0">
          <a:solidFill>
            <a:srgbClr val="C67A48"/>
          </a:solidFill>
          <a:latin typeface="+mj-ea"/>
          <a:ea typeface="+mj-ea"/>
          <a:cs typeface="+mn-cs"/>
        </a:defRPr>
      </a:lvl3pPr>
      <a:lvl4pPr marL="0" indent="0" algn="l" rtl="0" eaLnBrk="1" latinLnBrk="0" hangingPunct="1">
        <a:lnSpc>
          <a:spcPts val="2800"/>
        </a:lnSpc>
        <a:spcBef>
          <a:spcPts val="800"/>
        </a:spcBef>
        <a:spcAft>
          <a:spcPts val="0"/>
        </a:spcAft>
        <a:buClrTx/>
        <a:buSzPct val="100000"/>
        <a:buFont typeface="+mj-lt"/>
        <a:buNone/>
        <a:defRPr kumimoji="0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360000" marR="0" indent="-342900" algn="l" defTabSz="914400" rtl="0" eaLnBrk="1" fontAlgn="auto" latinLnBrk="0" hangingPunct="1">
        <a:lnSpc>
          <a:spcPts val="2800"/>
        </a:lnSpc>
        <a:spcBef>
          <a:spcPts val="600"/>
        </a:spcBef>
        <a:spcAft>
          <a:spcPts val="0"/>
        </a:spcAft>
        <a:buClrTx/>
        <a:buSzPct val="100000"/>
        <a:buFont typeface="+mj-lt"/>
        <a:buAutoNum type="arabicPeriod"/>
        <a:tabLst/>
        <a:defRPr kumimoji="0" sz="1800" b="0" kern="1200">
          <a:solidFill>
            <a:schemeClr val="tx1"/>
          </a:solidFill>
          <a:latin typeface="+mj-ea"/>
          <a:ea typeface="+mj-ea"/>
          <a:cs typeface="+mn-cs"/>
        </a:defRPr>
      </a:lvl5pPr>
      <a:lvl6pPr marL="360000" indent="-342000" algn="l" rtl="0" eaLnBrk="1" latinLnBrk="0" hangingPunct="1">
        <a:lnSpc>
          <a:spcPct val="100000"/>
        </a:lnSpc>
        <a:spcBef>
          <a:spcPts val="600"/>
        </a:spcBef>
        <a:buClr>
          <a:srgbClr val="C67A48"/>
        </a:buClr>
        <a:buFont typeface="Wingdings" pitchFamily="2" charset="2"/>
        <a:buChar char="n"/>
        <a:defRPr kumimoji="0" sz="18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dot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175" y="31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39"/>
          <p:cNvSpPr>
            <a:spLocks noChangeShapeType="1"/>
          </p:cNvSpPr>
          <p:nvPr/>
        </p:nvSpPr>
        <p:spPr bwMode="gray">
          <a:xfrm rot="5400000">
            <a:off x="640557" y="234156"/>
            <a:ext cx="469900" cy="1587"/>
          </a:xfrm>
          <a:prstGeom prst="line">
            <a:avLst/>
          </a:prstGeom>
          <a:noFill/>
          <a:ln w="38100">
            <a:solidFill>
              <a:srgbClr val="E5E64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+mn-cs"/>
            </a:endParaRPr>
          </a:p>
        </p:txBody>
      </p:sp>
      <p:sp>
        <p:nvSpPr>
          <p:cNvPr id="1028" name="Line 40"/>
          <p:cNvSpPr>
            <a:spLocks noChangeShapeType="1"/>
          </p:cNvSpPr>
          <p:nvPr/>
        </p:nvSpPr>
        <p:spPr bwMode="gray">
          <a:xfrm rot="16200000" flipH="1">
            <a:off x="615951" y="231775"/>
            <a:ext cx="463550" cy="317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+mn-cs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23875" y="228600"/>
            <a:ext cx="7620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30" name="Rectangle 87"/>
          <p:cNvSpPr>
            <a:spLocks noChangeArrowheads="1"/>
          </p:cNvSpPr>
          <p:nvPr/>
        </p:nvSpPr>
        <p:spPr bwMode="gray">
          <a:xfrm>
            <a:off x="0" y="6400800"/>
            <a:ext cx="9144000" cy="304800"/>
          </a:xfrm>
          <a:prstGeom prst="rect">
            <a:avLst/>
          </a:prstGeom>
          <a:solidFill>
            <a:srgbClr val="EE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charset="0"/>
              <a:ea typeface="標楷體" pitchFamily="65" charset="-120"/>
              <a:cs typeface="+mn-cs"/>
            </a:endParaRP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1850" y="6419850"/>
            <a:ext cx="6096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017293-91F8-498B-867D-58F85E482772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  <p:sp>
        <p:nvSpPr>
          <p:cNvPr id="1033" name="Line 13"/>
          <p:cNvSpPr>
            <a:spLocks noChangeShapeType="1"/>
          </p:cNvSpPr>
          <p:nvPr/>
        </p:nvSpPr>
        <p:spPr bwMode="gray">
          <a:xfrm rot="5400000" flipV="1">
            <a:off x="8305800" y="190500"/>
            <a:ext cx="381000" cy="0"/>
          </a:xfrm>
          <a:prstGeom prst="line">
            <a:avLst/>
          </a:prstGeom>
          <a:noFill/>
          <a:ln w="38100">
            <a:solidFill>
              <a:srgbClr val="E5E64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+mn-cs"/>
            </a:endParaRPr>
          </a:p>
        </p:txBody>
      </p:sp>
      <p:sp>
        <p:nvSpPr>
          <p:cNvPr id="1034" name="Line 14"/>
          <p:cNvSpPr>
            <a:spLocks noChangeShapeType="1"/>
          </p:cNvSpPr>
          <p:nvPr/>
        </p:nvSpPr>
        <p:spPr bwMode="gray">
          <a:xfrm rot="5400000" flipV="1">
            <a:off x="8269287" y="188913"/>
            <a:ext cx="377825" cy="0"/>
          </a:xfrm>
          <a:prstGeom prst="line">
            <a:avLst/>
          </a:prstGeom>
          <a:noFill/>
          <a:ln w="38100">
            <a:solidFill>
              <a:srgbClr val="E1E1E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+mn-cs"/>
            </a:endParaRPr>
          </a:p>
        </p:txBody>
      </p:sp>
      <p:sp>
        <p:nvSpPr>
          <p:cNvPr id="1036" name="Oval 9"/>
          <p:cNvSpPr>
            <a:spLocks noChangeArrowheads="1"/>
          </p:cNvSpPr>
          <p:nvPr/>
        </p:nvSpPr>
        <p:spPr bwMode="gray">
          <a:xfrm>
            <a:off x="8174038" y="460375"/>
            <a:ext cx="593725" cy="593725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charset="0"/>
              <a:ea typeface="標楷體" pitchFamily="65" charset="-120"/>
              <a:cs typeface="+mn-cs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8077200" y="371475"/>
            <a:ext cx="768350" cy="771525"/>
            <a:chOff x="3047" y="124"/>
            <a:chExt cx="1717" cy="1724"/>
          </a:xfrm>
        </p:grpSpPr>
        <p:sp>
          <p:nvSpPr>
            <p:cNvPr id="1063" name="Freeform 11"/>
            <p:cNvSpPr>
              <a:spLocks/>
            </p:cNvSpPr>
            <p:nvPr/>
          </p:nvSpPr>
          <p:spPr bwMode="gray">
            <a:xfrm>
              <a:off x="3047" y="124"/>
              <a:ext cx="1717" cy="850"/>
            </a:xfrm>
            <a:custGeom>
              <a:avLst/>
              <a:gdLst>
                <a:gd name="T0" fmla="*/ 1581 w 1717"/>
                <a:gd name="T1" fmla="*/ 850 h 850"/>
                <a:gd name="T2" fmla="*/ 1717 w 1717"/>
                <a:gd name="T3" fmla="*/ 850 h 850"/>
                <a:gd name="T4" fmla="*/ 869 w 1717"/>
                <a:gd name="T5" fmla="*/ 0 h 850"/>
                <a:gd name="T6" fmla="*/ 16 w 1717"/>
                <a:gd name="T7" fmla="*/ 850 h 850"/>
                <a:gd name="T8" fmla="*/ 150 w 1717"/>
                <a:gd name="T9" fmla="*/ 848 h 850"/>
                <a:gd name="T10" fmla="*/ 874 w 1717"/>
                <a:gd name="T11" fmla="*/ 137 h 850"/>
                <a:gd name="T12" fmla="*/ 1581 w 1717"/>
                <a:gd name="T13" fmla="*/ 850 h 8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17" h="850">
                  <a:moveTo>
                    <a:pt x="1581" y="850"/>
                  </a:moveTo>
                  <a:lnTo>
                    <a:pt x="1717" y="850"/>
                  </a:lnTo>
                  <a:cubicBezTo>
                    <a:pt x="1717" y="850"/>
                    <a:pt x="1699" y="35"/>
                    <a:pt x="869" y="0"/>
                  </a:cubicBezTo>
                  <a:cubicBezTo>
                    <a:pt x="0" y="52"/>
                    <a:pt x="16" y="850"/>
                    <a:pt x="16" y="850"/>
                  </a:cubicBezTo>
                  <a:lnTo>
                    <a:pt x="150" y="848"/>
                  </a:lnTo>
                  <a:cubicBezTo>
                    <a:pt x="150" y="848"/>
                    <a:pt x="166" y="170"/>
                    <a:pt x="874" y="137"/>
                  </a:cubicBezTo>
                  <a:cubicBezTo>
                    <a:pt x="1578" y="185"/>
                    <a:pt x="1581" y="850"/>
                    <a:pt x="1581" y="850"/>
                  </a:cubicBezTo>
                  <a:close/>
                </a:path>
              </a:pathLst>
            </a:custGeom>
            <a:solidFill>
              <a:srgbClr val="E5E6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1064" name="Freeform 12"/>
            <p:cNvSpPr>
              <a:spLocks/>
            </p:cNvSpPr>
            <p:nvPr/>
          </p:nvSpPr>
          <p:spPr bwMode="gray">
            <a:xfrm flipV="1">
              <a:off x="3047" y="998"/>
              <a:ext cx="1717" cy="850"/>
            </a:xfrm>
            <a:custGeom>
              <a:avLst/>
              <a:gdLst>
                <a:gd name="T0" fmla="*/ 1581 w 1717"/>
                <a:gd name="T1" fmla="*/ 850 h 850"/>
                <a:gd name="T2" fmla="*/ 1717 w 1717"/>
                <a:gd name="T3" fmla="*/ 850 h 850"/>
                <a:gd name="T4" fmla="*/ 869 w 1717"/>
                <a:gd name="T5" fmla="*/ 0 h 850"/>
                <a:gd name="T6" fmla="*/ 16 w 1717"/>
                <a:gd name="T7" fmla="*/ 850 h 850"/>
                <a:gd name="T8" fmla="*/ 150 w 1717"/>
                <a:gd name="T9" fmla="*/ 848 h 850"/>
                <a:gd name="T10" fmla="*/ 874 w 1717"/>
                <a:gd name="T11" fmla="*/ 137 h 850"/>
                <a:gd name="T12" fmla="*/ 1581 w 1717"/>
                <a:gd name="T13" fmla="*/ 850 h 8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17" h="850">
                  <a:moveTo>
                    <a:pt x="1581" y="850"/>
                  </a:moveTo>
                  <a:lnTo>
                    <a:pt x="1717" y="850"/>
                  </a:lnTo>
                  <a:cubicBezTo>
                    <a:pt x="1717" y="850"/>
                    <a:pt x="1699" y="35"/>
                    <a:pt x="869" y="0"/>
                  </a:cubicBezTo>
                  <a:cubicBezTo>
                    <a:pt x="0" y="52"/>
                    <a:pt x="16" y="850"/>
                    <a:pt x="16" y="850"/>
                  </a:cubicBezTo>
                  <a:lnTo>
                    <a:pt x="150" y="848"/>
                  </a:lnTo>
                  <a:cubicBezTo>
                    <a:pt x="150" y="848"/>
                    <a:pt x="166" y="170"/>
                    <a:pt x="874" y="137"/>
                  </a:cubicBezTo>
                  <a:cubicBezTo>
                    <a:pt x="1578" y="185"/>
                    <a:pt x="1581" y="850"/>
                    <a:pt x="1581" y="8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+mn-cs"/>
              </a:endParaRPr>
            </a:p>
          </p:txBody>
        </p:sp>
      </p:grpSp>
      <p:grpSp>
        <p:nvGrpSpPr>
          <p:cNvPr id="1037" name="Group 24"/>
          <p:cNvGrpSpPr>
            <a:grpSpLocks/>
          </p:cNvGrpSpPr>
          <p:nvPr/>
        </p:nvGrpSpPr>
        <p:grpSpPr bwMode="auto">
          <a:xfrm rot="5400000">
            <a:off x="7343775" y="200025"/>
            <a:ext cx="796925" cy="396875"/>
            <a:chOff x="0" y="251"/>
            <a:chExt cx="1075" cy="536"/>
          </a:xfrm>
        </p:grpSpPr>
        <p:sp>
          <p:nvSpPr>
            <p:cNvPr id="1057" name="Oval 18"/>
            <p:cNvSpPr>
              <a:spLocks noChangeArrowheads="1"/>
            </p:cNvSpPr>
            <p:nvPr/>
          </p:nvSpPr>
          <p:spPr bwMode="gray">
            <a:xfrm>
              <a:off x="619" y="335"/>
              <a:ext cx="383" cy="384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+mn-cs"/>
              </a:endParaRPr>
            </a:p>
          </p:txBody>
        </p:sp>
        <p:grpSp>
          <p:nvGrpSpPr>
            <p:cNvPr id="1058" name="Group 19"/>
            <p:cNvGrpSpPr>
              <a:grpSpLocks/>
            </p:cNvGrpSpPr>
            <p:nvPr/>
          </p:nvGrpSpPr>
          <p:grpSpPr bwMode="auto">
            <a:xfrm>
              <a:off x="541" y="251"/>
              <a:ext cx="534" cy="536"/>
              <a:chOff x="3047" y="124"/>
              <a:chExt cx="1717" cy="1724"/>
            </a:xfrm>
          </p:grpSpPr>
          <p:sp>
            <p:nvSpPr>
              <p:cNvPr id="1061" name="Freeform 20"/>
              <p:cNvSpPr>
                <a:spLocks/>
              </p:cNvSpPr>
              <p:nvPr/>
            </p:nvSpPr>
            <p:spPr bwMode="gray">
              <a:xfrm>
                <a:off x="3047" y="124"/>
                <a:ext cx="1717" cy="850"/>
              </a:xfrm>
              <a:custGeom>
                <a:avLst/>
                <a:gdLst>
                  <a:gd name="T0" fmla="*/ 1581 w 1717"/>
                  <a:gd name="T1" fmla="*/ 850 h 850"/>
                  <a:gd name="T2" fmla="*/ 1717 w 1717"/>
                  <a:gd name="T3" fmla="*/ 850 h 850"/>
                  <a:gd name="T4" fmla="*/ 869 w 1717"/>
                  <a:gd name="T5" fmla="*/ 0 h 850"/>
                  <a:gd name="T6" fmla="*/ 16 w 1717"/>
                  <a:gd name="T7" fmla="*/ 850 h 850"/>
                  <a:gd name="T8" fmla="*/ 150 w 1717"/>
                  <a:gd name="T9" fmla="*/ 848 h 850"/>
                  <a:gd name="T10" fmla="*/ 874 w 1717"/>
                  <a:gd name="T11" fmla="*/ 137 h 850"/>
                  <a:gd name="T12" fmla="*/ 1581 w 1717"/>
                  <a:gd name="T13" fmla="*/ 850 h 8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17" h="850">
                    <a:moveTo>
                      <a:pt x="1581" y="850"/>
                    </a:moveTo>
                    <a:lnTo>
                      <a:pt x="1717" y="850"/>
                    </a:lnTo>
                    <a:cubicBezTo>
                      <a:pt x="1717" y="850"/>
                      <a:pt x="1699" y="35"/>
                      <a:pt x="869" y="0"/>
                    </a:cubicBezTo>
                    <a:cubicBezTo>
                      <a:pt x="0" y="52"/>
                      <a:pt x="16" y="850"/>
                      <a:pt x="16" y="850"/>
                    </a:cubicBezTo>
                    <a:lnTo>
                      <a:pt x="150" y="848"/>
                    </a:lnTo>
                    <a:cubicBezTo>
                      <a:pt x="150" y="848"/>
                      <a:pt x="166" y="170"/>
                      <a:pt x="874" y="137"/>
                    </a:cubicBezTo>
                    <a:cubicBezTo>
                      <a:pt x="1578" y="185"/>
                      <a:pt x="1581" y="850"/>
                      <a:pt x="1581" y="850"/>
                    </a:cubicBezTo>
                    <a:close/>
                  </a:path>
                </a:pathLst>
              </a:custGeom>
              <a:solidFill>
                <a:srgbClr val="E5E64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itchFamily="34" charset="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1062" name="Freeform 21"/>
              <p:cNvSpPr>
                <a:spLocks/>
              </p:cNvSpPr>
              <p:nvPr/>
            </p:nvSpPr>
            <p:spPr bwMode="gray">
              <a:xfrm flipV="1">
                <a:off x="3047" y="998"/>
                <a:ext cx="1717" cy="850"/>
              </a:xfrm>
              <a:custGeom>
                <a:avLst/>
                <a:gdLst>
                  <a:gd name="T0" fmla="*/ 1581 w 1717"/>
                  <a:gd name="T1" fmla="*/ 850 h 850"/>
                  <a:gd name="T2" fmla="*/ 1717 w 1717"/>
                  <a:gd name="T3" fmla="*/ 850 h 850"/>
                  <a:gd name="T4" fmla="*/ 869 w 1717"/>
                  <a:gd name="T5" fmla="*/ 0 h 850"/>
                  <a:gd name="T6" fmla="*/ 16 w 1717"/>
                  <a:gd name="T7" fmla="*/ 850 h 850"/>
                  <a:gd name="T8" fmla="*/ 150 w 1717"/>
                  <a:gd name="T9" fmla="*/ 848 h 850"/>
                  <a:gd name="T10" fmla="*/ 874 w 1717"/>
                  <a:gd name="T11" fmla="*/ 137 h 850"/>
                  <a:gd name="T12" fmla="*/ 1581 w 1717"/>
                  <a:gd name="T13" fmla="*/ 850 h 8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17" h="850">
                    <a:moveTo>
                      <a:pt x="1581" y="850"/>
                    </a:moveTo>
                    <a:lnTo>
                      <a:pt x="1717" y="850"/>
                    </a:lnTo>
                    <a:cubicBezTo>
                      <a:pt x="1717" y="850"/>
                      <a:pt x="1699" y="35"/>
                      <a:pt x="869" y="0"/>
                    </a:cubicBezTo>
                    <a:cubicBezTo>
                      <a:pt x="0" y="52"/>
                      <a:pt x="16" y="850"/>
                      <a:pt x="16" y="850"/>
                    </a:cubicBezTo>
                    <a:lnTo>
                      <a:pt x="150" y="848"/>
                    </a:lnTo>
                    <a:cubicBezTo>
                      <a:pt x="150" y="848"/>
                      <a:pt x="166" y="170"/>
                      <a:pt x="874" y="137"/>
                    </a:cubicBezTo>
                    <a:cubicBezTo>
                      <a:pt x="1578" y="185"/>
                      <a:pt x="1581" y="850"/>
                      <a:pt x="1581" y="85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itchFamily="34" charset="0"/>
                  <a:ea typeface="標楷體" pitchFamily="65" charset="-120"/>
                  <a:cs typeface="+mn-cs"/>
                </a:endParaRPr>
              </a:p>
            </p:txBody>
          </p:sp>
        </p:grpSp>
        <p:sp>
          <p:nvSpPr>
            <p:cNvPr id="1059" name="Line 22"/>
            <p:cNvSpPr>
              <a:spLocks noChangeShapeType="1"/>
            </p:cNvSpPr>
            <p:nvPr/>
          </p:nvSpPr>
          <p:spPr bwMode="gray">
            <a:xfrm flipV="1">
              <a:off x="0" y="507"/>
              <a:ext cx="588" cy="0"/>
            </a:xfrm>
            <a:prstGeom prst="line">
              <a:avLst/>
            </a:prstGeom>
            <a:noFill/>
            <a:ln w="38100">
              <a:solidFill>
                <a:srgbClr val="E5E64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1060" name="Line 23"/>
            <p:cNvSpPr>
              <a:spLocks noChangeShapeType="1"/>
            </p:cNvSpPr>
            <p:nvPr/>
          </p:nvSpPr>
          <p:spPr bwMode="gray">
            <a:xfrm flipV="1">
              <a:off x="2" y="528"/>
              <a:ext cx="584" cy="4"/>
            </a:xfrm>
            <a:prstGeom prst="line">
              <a:avLst/>
            </a:prstGeom>
            <a:noFill/>
            <a:ln w="38100">
              <a:solidFill>
                <a:srgbClr val="E1E1E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+mn-cs"/>
              </a:endParaRPr>
            </a:p>
          </p:txBody>
        </p:sp>
      </p:grpSp>
      <p:grpSp>
        <p:nvGrpSpPr>
          <p:cNvPr id="1038" name="Group 36"/>
          <p:cNvGrpSpPr>
            <a:grpSpLocks/>
          </p:cNvGrpSpPr>
          <p:nvPr/>
        </p:nvGrpSpPr>
        <p:grpSpPr bwMode="auto">
          <a:xfrm>
            <a:off x="582613" y="427038"/>
            <a:ext cx="542925" cy="546100"/>
            <a:chOff x="3047" y="124"/>
            <a:chExt cx="1717" cy="1724"/>
          </a:xfrm>
        </p:grpSpPr>
        <p:sp>
          <p:nvSpPr>
            <p:cNvPr id="1055" name="Freeform 37"/>
            <p:cNvSpPr>
              <a:spLocks/>
            </p:cNvSpPr>
            <p:nvPr/>
          </p:nvSpPr>
          <p:spPr bwMode="gray">
            <a:xfrm>
              <a:off x="3047" y="124"/>
              <a:ext cx="1717" cy="850"/>
            </a:xfrm>
            <a:custGeom>
              <a:avLst/>
              <a:gdLst>
                <a:gd name="T0" fmla="*/ 1581 w 1717"/>
                <a:gd name="T1" fmla="*/ 850 h 850"/>
                <a:gd name="T2" fmla="*/ 1717 w 1717"/>
                <a:gd name="T3" fmla="*/ 850 h 850"/>
                <a:gd name="T4" fmla="*/ 869 w 1717"/>
                <a:gd name="T5" fmla="*/ 0 h 850"/>
                <a:gd name="T6" fmla="*/ 16 w 1717"/>
                <a:gd name="T7" fmla="*/ 850 h 850"/>
                <a:gd name="T8" fmla="*/ 150 w 1717"/>
                <a:gd name="T9" fmla="*/ 848 h 850"/>
                <a:gd name="T10" fmla="*/ 874 w 1717"/>
                <a:gd name="T11" fmla="*/ 137 h 850"/>
                <a:gd name="T12" fmla="*/ 1581 w 1717"/>
                <a:gd name="T13" fmla="*/ 850 h 8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17" h="850">
                  <a:moveTo>
                    <a:pt x="1581" y="850"/>
                  </a:moveTo>
                  <a:lnTo>
                    <a:pt x="1717" y="850"/>
                  </a:lnTo>
                  <a:cubicBezTo>
                    <a:pt x="1717" y="850"/>
                    <a:pt x="1699" y="35"/>
                    <a:pt x="869" y="0"/>
                  </a:cubicBezTo>
                  <a:cubicBezTo>
                    <a:pt x="0" y="52"/>
                    <a:pt x="16" y="850"/>
                    <a:pt x="16" y="850"/>
                  </a:cubicBezTo>
                  <a:lnTo>
                    <a:pt x="150" y="848"/>
                  </a:lnTo>
                  <a:cubicBezTo>
                    <a:pt x="150" y="848"/>
                    <a:pt x="166" y="170"/>
                    <a:pt x="874" y="137"/>
                  </a:cubicBezTo>
                  <a:cubicBezTo>
                    <a:pt x="1578" y="185"/>
                    <a:pt x="1581" y="850"/>
                    <a:pt x="1581" y="850"/>
                  </a:cubicBezTo>
                  <a:close/>
                </a:path>
              </a:pathLst>
            </a:custGeom>
            <a:solidFill>
              <a:srgbClr val="E5E6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1056" name="Freeform 38"/>
            <p:cNvSpPr>
              <a:spLocks/>
            </p:cNvSpPr>
            <p:nvPr/>
          </p:nvSpPr>
          <p:spPr bwMode="gray">
            <a:xfrm flipV="1">
              <a:off x="3047" y="998"/>
              <a:ext cx="1717" cy="850"/>
            </a:xfrm>
            <a:custGeom>
              <a:avLst/>
              <a:gdLst>
                <a:gd name="T0" fmla="*/ 1581 w 1717"/>
                <a:gd name="T1" fmla="*/ 850 h 850"/>
                <a:gd name="T2" fmla="*/ 1717 w 1717"/>
                <a:gd name="T3" fmla="*/ 850 h 850"/>
                <a:gd name="T4" fmla="*/ 869 w 1717"/>
                <a:gd name="T5" fmla="*/ 0 h 850"/>
                <a:gd name="T6" fmla="*/ 16 w 1717"/>
                <a:gd name="T7" fmla="*/ 850 h 850"/>
                <a:gd name="T8" fmla="*/ 150 w 1717"/>
                <a:gd name="T9" fmla="*/ 848 h 850"/>
                <a:gd name="T10" fmla="*/ 874 w 1717"/>
                <a:gd name="T11" fmla="*/ 137 h 850"/>
                <a:gd name="T12" fmla="*/ 1581 w 1717"/>
                <a:gd name="T13" fmla="*/ 850 h 8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17" h="850">
                  <a:moveTo>
                    <a:pt x="1581" y="850"/>
                  </a:moveTo>
                  <a:lnTo>
                    <a:pt x="1717" y="850"/>
                  </a:lnTo>
                  <a:cubicBezTo>
                    <a:pt x="1717" y="850"/>
                    <a:pt x="1699" y="35"/>
                    <a:pt x="869" y="0"/>
                  </a:cubicBezTo>
                  <a:cubicBezTo>
                    <a:pt x="0" y="52"/>
                    <a:pt x="16" y="850"/>
                    <a:pt x="16" y="850"/>
                  </a:cubicBezTo>
                  <a:lnTo>
                    <a:pt x="150" y="848"/>
                  </a:lnTo>
                  <a:cubicBezTo>
                    <a:pt x="150" y="848"/>
                    <a:pt x="166" y="170"/>
                    <a:pt x="874" y="137"/>
                  </a:cubicBezTo>
                  <a:cubicBezTo>
                    <a:pt x="1578" y="185"/>
                    <a:pt x="1581" y="850"/>
                    <a:pt x="1581" y="8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+mn-cs"/>
              </a:endParaRPr>
            </a:p>
          </p:txBody>
        </p:sp>
      </p:grpSp>
      <p:grpSp>
        <p:nvGrpSpPr>
          <p:cNvPr id="1039" name="Group 43"/>
          <p:cNvGrpSpPr>
            <a:grpSpLocks/>
          </p:cNvGrpSpPr>
          <p:nvPr/>
        </p:nvGrpSpPr>
        <p:grpSpPr bwMode="auto">
          <a:xfrm>
            <a:off x="76200" y="228600"/>
            <a:ext cx="415925" cy="415925"/>
            <a:chOff x="3047" y="124"/>
            <a:chExt cx="1717" cy="1724"/>
          </a:xfrm>
        </p:grpSpPr>
        <p:sp>
          <p:nvSpPr>
            <p:cNvPr id="1053" name="Freeform 44"/>
            <p:cNvSpPr>
              <a:spLocks/>
            </p:cNvSpPr>
            <p:nvPr/>
          </p:nvSpPr>
          <p:spPr bwMode="gray">
            <a:xfrm>
              <a:off x="3047" y="124"/>
              <a:ext cx="1717" cy="850"/>
            </a:xfrm>
            <a:custGeom>
              <a:avLst/>
              <a:gdLst>
                <a:gd name="T0" fmla="*/ 1581 w 1717"/>
                <a:gd name="T1" fmla="*/ 850 h 850"/>
                <a:gd name="T2" fmla="*/ 1717 w 1717"/>
                <a:gd name="T3" fmla="*/ 850 h 850"/>
                <a:gd name="T4" fmla="*/ 869 w 1717"/>
                <a:gd name="T5" fmla="*/ 0 h 850"/>
                <a:gd name="T6" fmla="*/ 16 w 1717"/>
                <a:gd name="T7" fmla="*/ 850 h 850"/>
                <a:gd name="T8" fmla="*/ 150 w 1717"/>
                <a:gd name="T9" fmla="*/ 848 h 850"/>
                <a:gd name="T10" fmla="*/ 874 w 1717"/>
                <a:gd name="T11" fmla="*/ 137 h 850"/>
                <a:gd name="T12" fmla="*/ 1581 w 1717"/>
                <a:gd name="T13" fmla="*/ 850 h 8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17" h="850">
                  <a:moveTo>
                    <a:pt x="1581" y="850"/>
                  </a:moveTo>
                  <a:lnTo>
                    <a:pt x="1717" y="850"/>
                  </a:lnTo>
                  <a:cubicBezTo>
                    <a:pt x="1717" y="850"/>
                    <a:pt x="1699" y="35"/>
                    <a:pt x="869" y="0"/>
                  </a:cubicBezTo>
                  <a:cubicBezTo>
                    <a:pt x="0" y="52"/>
                    <a:pt x="16" y="850"/>
                    <a:pt x="16" y="850"/>
                  </a:cubicBezTo>
                  <a:lnTo>
                    <a:pt x="150" y="848"/>
                  </a:lnTo>
                  <a:cubicBezTo>
                    <a:pt x="150" y="848"/>
                    <a:pt x="166" y="170"/>
                    <a:pt x="874" y="137"/>
                  </a:cubicBezTo>
                  <a:cubicBezTo>
                    <a:pt x="1578" y="185"/>
                    <a:pt x="1581" y="850"/>
                    <a:pt x="1581" y="850"/>
                  </a:cubicBezTo>
                  <a:close/>
                </a:path>
              </a:pathLst>
            </a:custGeom>
            <a:solidFill>
              <a:srgbClr val="E5E6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1054" name="Freeform 45"/>
            <p:cNvSpPr>
              <a:spLocks/>
            </p:cNvSpPr>
            <p:nvPr/>
          </p:nvSpPr>
          <p:spPr bwMode="gray">
            <a:xfrm flipV="1">
              <a:off x="3047" y="998"/>
              <a:ext cx="1717" cy="850"/>
            </a:xfrm>
            <a:custGeom>
              <a:avLst/>
              <a:gdLst>
                <a:gd name="T0" fmla="*/ 1581 w 1717"/>
                <a:gd name="T1" fmla="*/ 850 h 850"/>
                <a:gd name="T2" fmla="*/ 1717 w 1717"/>
                <a:gd name="T3" fmla="*/ 850 h 850"/>
                <a:gd name="T4" fmla="*/ 869 w 1717"/>
                <a:gd name="T5" fmla="*/ 0 h 850"/>
                <a:gd name="T6" fmla="*/ 16 w 1717"/>
                <a:gd name="T7" fmla="*/ 850 h 850"/>
                <a:gd name="T8" fmla="*/ 150 w 1717"/>
                <a:gd name="T9" fmla="*/ 848 h 850"/>
                <a:gd name="T10" fmla="*/ 874 w 1717"/>
                <a:gd name="T11" fmla="*/ 137 h 850"/>
                <a:gd name="T12" fmla="*/ 1581 w 1717"/>
                <a:gd name="T13" fmla="*/ 850 h 8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17" h="850">
                  <a:moveTo>
                    <a:pt x="1581" y="850"/>
                  </a:moveTo>
                  <a:lnTo>
                    <a:pt x="1717" y="850"/>
                  </a:lnTo>
                  <a:cubicBezTo>
                    <a:pt x="1717" y="850"/>
                    <a:pt x="1699" y="35"/>
                    <a:pt x="869" y="0"/>
                  </a:cubicBezTo>
                  <a:cubicBezTo>
                    <a:pt x="0" y="52"/>
                    <a:pt x="16" y="850"/>
                    <a:pt x="16" y="850"/>
                  </a:cubicBezTo>
                  <a:lnTo>
                    <a:pt x="150" y="848"/>
                  </a:lnTo>
                  <a:cubicBezTo>
                    <a:pt x="150" y="848"/>
                    <a:pt x="166" y="170"/>
                    <a:pt x="874" y="137"/>
                  </a:cubicBezTo>
                  <a:cubicBezTo>
                    <a:pt x="1578" y="185"/>
                    <a:pt x="1581" y="850"/>
                    <a:pt x="1581" y="8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040" name="Line 47"/>
          <p:cNvSpPr>
            <a:spLocks noChangeShapeType="1"/>
          </p:cNvSpPr>
          <p:nvPr/>
        </p:nvSpPr>
        <p:spPr bwMode="gray">
          <a:xfrm rot="5400000">
            <a:off x="188118" y="115094"/>
            <a:ext cx="234951" cy="1588"/>
          </a:xfrm>
          <a:prstGeom prst="line">
            <a:avLst/>
          </a:prstGeom>
          <a:noFill/>
          <a:ln w="38100">
            <a:solidFill>
              <a:srgbClr val="E5E64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+mn-cs"/>
            </a:endParaRPr>
          </a:p>
        </p:txBody>
      </p:sp>
      <p:sp>
        <p:nvSpPr>
          <p:cNvPr id="1041" name="Line 48"/>
          <p:cNvSpPr>
            <a:spLocks noChangeShapeType="1"/>
          </p:cNvSpPr>
          <p:nvPr/>
        </p:nvSpPr>
        <p:spPr bwMode="gray">
          <a:xfrm rot="16200000" flipH="1">
            <a:off x="160337" y="115888"/>
            <a:ext cx="231775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+mn-cs"/>
            </a:endParaRPr>
          </a:p>
        </p:txBody>
      </p:sp>
      <p:grpSp>
        <p:nvGrpSpPr>
          <p:cNvPr id="1042" name="Group 80"/>
          <p:cNvGrpSpPr>
            <a:grpSpLocks/>
          </p:cNvGrpSpPr>
          <p:nvPr/>
        </p:nvGrpSpPr>
        <p:grpSpPr bwMode="auto">
          <a:xfrm>
            <a:off x="7162800" y="838200"/>
            <a:ext cx="415925" cy="415925"/>
            <a:chOff x="3821" y="2846"/>
            <a:chExt cx="544" cy="546"/>
          </a:xfrm>
        </p:grpSpPr>
        <p:sp>
          <p:nvSpPr>
            <p:cNvPr id="1049" name="Oval 81"/>
            <p:cNvSpPr>
              <a:spLocks noChangeArrowheads="1"/>
            </p:cNvSpPr>
            <p:nvPr/>
          </p:nvSpPr>
          <p:spPr bwMode="gray">
            <a:xfrm>
              <a:off x="3887" y="2913"/>
              <a:ext cx="417" cy="4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標楷體" pitchFamily="65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+mn-cs"/>
              </a:endParaRPr>
            </a:p>
          </p:txBody>
        </p:sp>
        <p:grpSp>
          <p:nvGrpSpPr>
            <p:cNvPr id="1050" name="Group 82"/>
            <p:cNvGrpSpPr>
              <a:grpSpLocks/>
            </p:cNvGrpSpPr>
            <p:nvPr/>
          </p:nvGrpSpPr>
          <p:grpSpPr bwMode="auto">
            <a:xfrm>
              <a:off x="3821" y="2846"/>
              <a:ext cx="544" cy="546"/>
              <a:chOff x="3047" y="124"/>
              <a:chExt cx="1717" cy="1724"/>
            </a:xfrm>
          </p:grpSpPr>
          <p:sp>
            <p:nvSpPr>
              <p:cNvPr id="1051" name="Freeform 83"/>
              <p:cNvSpPr>
                <a:spLocks/>
              </p:cNvSpPr>
              <p:nvPr/>
            </p:nvSpPr>
            <p:spPr bwMode="gray">
              <a:xfrm>
                <a:off x="3047" y="124"/>
                <a:ext cx="1717" cy="850"/>
              </a:xfrm>
              <a:custGeom>
                <a:avLst/>
                <a:gdLst>
                  <a:gd name="T0" fmla="*/ 1581 w 1717"/>
                  <a:gd name="T1" fmla="*/ 850 h 850"/>
                  <a:gd name="T2" fmla="*/ 1717 w 1717"/>
                  <a:gd name="T3" fmla="*/ 850 h 850"/>
                  <a:gd name="T4" fmla="*/ 869 w 1717"/>
                  <a:gd name="T5" fmla="*/ 0 h 850"/>
                  <a:gd name="T6" fmla="*/ 16 w 1717"/>
                  <a:gd name="T7" fmla="*/ 850 h 850"/>
                  <a:gd name="T8" fmla="*/ 150 w 1717"/>
                  <a:gd name="T9" fmla="*/ 848 h 850"/>
                  <a:gd name="T10" fmla="*/ 874 w 1717"/>
                  <a:gd name="T11" fmla="*/ 137 h 850"/>
                  <a:gd name="T12" fmla="*/ 1581 w 1717"/>
                  <a:gd name="T13" fmla="*/ 850 h 8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17" h="850">
                    <a:moveTo>
                      <a:pt x="1581" y="850"/>
                    </a:moveTo>
                    <a:lnTo>
                      <a:pt x="1717" y="850"/>
                    </a:lnTo>
                    <a:cubicBezTo>
                      <a:pt x="1717" y="850"/>
                      <a:pt x="1699" y="35"/>
                      <a:pt x="869" y="0"/>
                    </a:cubicBezTo>
                    <a:cubicBezTo>
                      <a:pt x="0" y="52"/>
                      <a:pt x="16" y="850"/>
                      <a:pt x="16" y="850"/>
                    </a:cubicBezTo>
                    <a:lnTo>
                      <a:pt x="150" y="848"/>
                    </a:lnTo>
                    <a:cubicBezTo>
                      <a:pt x="150" y="848"/>
                      <a:pt x="166" y="170"/>
                      <a:pt x="874" y="137"/>
                    </a:cubicBezTo>
                    <a:cubicBezTo>
                      <a:pt x="1578" y="185"/>
                      <a:pt x="1581" y="850"/>
                      <a:pt x="1581" y="850"/>
                    </a:cubicBezTo>
                    <a:close/>
                  </a:path>
                </a:pathLst>
              </a:custGeom>
              <a:solidFill>
                <a:srgbClr val="E5E64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itchFamily="34" charset="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1052" name="Freeform 84"/>
              <p:cNvSpPr>
                <a:spLocks/>
              </p:cNvSpPr>
              <p:nvPr/>
            </p:nvSpPr>
            <p:spPr bwMode="gray">
              <a:xfrm flipV="1">
                <a:off x="3047" y="998"/>
                <a:ext cx="1717" cy="850"/>
              </a:xfrm>
              <a:custGeom>
                <a:avLst/>
                <a:gdLst>
                  <a:gd name="T0" fmla="*/ 1581 w 1717"/>
                  <a:gd name="T1" fmla="*/ 850 h 850"/>
                  <a:gd name="T2" fmla="*/ 1717 w 1717"/>
                  <a:gd name="T3" fmla="*/ 850 h 850"/>
                  <a:gd name="T4" fmla="*/ 869 w 1717"/>
                  <a:gd name="T5" fmla="*/ 0 h 850"/>
                  <a:gd name="T6" fmla="*/ 16 w 1717"/>
                  <a:gd name="T7" fmla="*/ 850 h 850"/>
                  <a:gd name="T8" fmla="*/ 150 w 1717"/>
                  <a:gd name="T9" fmla="*/ 848 h 850"/>
                  <a:gd name="T10" fmla="*/ 874 w 1717"/>
                  <a:gd name="T11" fmla="*/ 137 h 850"/>
                  <a:gd name="T12" fmla="*/ 1581 w 1717"/>
                  <a:gd name="T13" fmla="*/ 850 h 8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17" h="850">
                    <a:moveTo>
                      <a:pt x="1581" y="850"/>
                    </a:moveTo>
                    <a:lnTo>
                      <a:pt x="1717" y="850"/>
                    </a:lnTo>
                    <a:cubicBezTo>
                      <a:pt x="1717" y="850"/>
                      <a:pt x="1699" y="35"/>
                      <a:pt x="869" y="0"/>
                    </a:cubicBezTo>
                    <a:cubicBezTo>
                      <a:pt x="0" y="52"/>
                      <a:pt x="16" y="850"/>
                      <a:pt x="16" y="850"/>
                    </a:cubicBezTo>
                    <a:lnTo>
                      <a:pt x="150" y="848"/>
                    </a:lnTo>
                    <a:cubicBezTo>
                      <a:pt x="150" y="848"/>
                      <a:pt x="166" y="170"/>
                      <a:pt x="874" y="137"/>
                    </a:cubicBezTo>
                    <a:cubicBezTo>
                      <a:pt x="1578" y="185"/>
                      <a:pt x="1581" y="850"/>
                      <a:pt x="1581" y="85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itchFamily="34" charset="0"/>
                  <a:ea typeface="標楷體" pitchFamily="65" charset="-120"/>
                  <a:cs typeface="+mn-cs"/>
                </a:endParaRPr>
              </a:p>
            </p:txBody>
          </p:sp>
        </p:grpSp>
      </p:grpSp>
      <p:sp>
        <p:nvSpPr>
          <p:cNvPr id="1043" name="Line 85"/>
          <p:cNvSpPr>
            <a:spLocks noChangeShapeType="1"/>
          </p:cNvSpPr>
          <p:nvPr/>
        </p:nvSpPr>
        <p:spPr bwMode="gray">
          <a:xfrm rot="16200000" flipH="1">
            <a:off x="6958013" y="409575"/>
            <a:ext cx="839788" cy="26987"/>
          </a:xfrm>
          <a:prstGeom prst="line">
            <a:avLst/>
          </a:prstGeom>
          <a:noFill/>
          <a:ln w="38100">
            <a:solidFill>
              <a:srgbClr val="E5E64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+mn-cs"/>
            </a:endParaRPr>
          </a:p>
        </p:txBody>
      </p:sp>
      <p:sp>
        <p:nvSpPr>
          <p:cNvPr id="1044" name="Line 86"/>
          <p:cNvSpPr>
            <a:spLocks noChangeShapeType="1"/>
          </p:cNvSpPr>
          <p:nvPr/>
        </p:nvSpPr>
        <p:spPr bwMode="gray">
          <a:xfrm rot="16200000" flipH="1">
            <a:off x="6932612" y="411163"/>
            <a:ext cx="841375" cy="190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+mn-cs"/>
            </a:endParaRPr>
          </a:p>
        </p:txBody>
      </p:sp>
      <p:sp>
        <p:nvSpPr>
          <p:cNvPr id="1046" name="Oval 28"/>
          <p:cNvSpPr>
            <a:spLocks noChangeArrowheads="1"/>
          </p:cNvSpPr>
          <p:nvPr/>
        </p:nvSpPr>
        <p:spPr bwMode="gray">
          <a:xfrm>
            <a:off x="644525" y="485775"/>
            <a:ext cx="423863" cy="42545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charset="0"/>
              <a:ea typeface="標楷體" pitchFamily="65" charset="-120"/>
              <a:cs typeface="+mn-cs"/>
            </a:endParaRPr>
          </a:p>
        </p:txBody>
      </p:sp>
      <p:sp>
        <p:nvSpPr>
          <p:cNvPr id="1047" name="Oval 25"/>
          <p:cNvSpPr>
            <a:spLocks noChangeArrowheads="1"/>
          </p:cNvSpPr>
          <p:nvPr/>
        </p:nvSpPr>
        <p:spPr bwMode="gray">
          <a:xfrm>
            <a:off x="130175" y="277813"/>
            <a:ext cx="312738" cy="312737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" charset="0"/>
              <a:ea typeface="標楷體" pitchFamily="65" charset="-120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6437313"/>
            <a:ext cx="10985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" name="文字方塊 3"/>
          <p:cNvSpPr txBox="1">
            <a:spLocks noChangeArrowheads="1"/>
          </p:cNvSpPr>
          <p:nvPr/>
        </p:nvSpPr>
        <p:spPr bwMode="auto">
          <a:xfrm>
            <a:off x="1552575" y="6418263"/>
            <a:ext cx="6388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Candara" pitchFamily="34" charset="0"/>
                <a:ea typeface="標楷體" pitchFamily="65" charset="-120"/>
                <a:cs typeface="+mn-cs"/>
              </a:rPr>
              <a:t>管理數學導論 </a:t>
            </a: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Candara" pitchFamily="34" charset="0"/>
                <a:ea typeface="標楷體" pitchFamily="65" charset="-120"/>
                <a:cs typeface="+mn-cs"/>
              </a:rPr>
              <a:t>2e</a:t>
            </a:r>
            <a:r>
              <a:rPr kumimoji="0" lang="zh-TW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Candara" pitchFamily="34" charset="0"/>
                <a:ea typeface="標楷體" pitchFamily="65" charset="-120"/>
                <a:cs typeface="+mn-cs"/>
              </a:rPr>
              <a:t>：</a:t>
            </a: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Candara" pitchFamily="34" charset="0"/>
                <a:ea typeface="標楷體" pitchFamily="65" charset="-120"/>
                <a:cs typeface="+mn-cs"/>
              </a:rPr>
              <a:t>CH 03_</a:t>
            </a:r>
            <a:r>
              <a:rPr kumimoji="0" lang="zh-TW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Candara" pitchFamily="34" charset="0"/>
                <a:ea typeface="標楷體" pitchFamily="65" charset="-120"/>
                <a:cs typeface="+mn-cs"/>
              </a:rPr>
              <a:t>機率論</a:t>
            </a:r>
            <a:endParaRPr kumimoji="0" lang="en-US" altLang="zh-TW" sz="1200" b="0" i="0" u="none" strike="noStrike" kern="1200" cap="none" spc="0" normalizeH="0" baseline="0" noProof="0" dirty="0" smtClean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Candara" pitchFamily="34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7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Verdana" pitchFamily="34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Verdana" pitchFamily="34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Verdana" pitchFamily="34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Verdana" pitchFamily="34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  <a:ea typeface="標楷體" pitchFamily="65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標楷體" pitchFamily="65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標楷體" pitchFamily="65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  <a:ea typeface="標楷體" pitchFamily="65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610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3563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6900" y="63309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3182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C2AB77-17F3-4E89-A36F-BB17170013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16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黑体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  <a:cs typeface="黑体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  <a:cs typeface="黑体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  <a:cs typeface="黑体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  <a:cs typeface="黑体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610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3563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6900" y="63309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3182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C2AB77-17F3-4E89-A36F-BB17170013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12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黑体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  <a:cs typeface="黑体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  <a:cs typeface="黑体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  <a:cs typeface="黑体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  <a:cs typeface="黑体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file:///C:\000.&#31185;&#31649;&#31995;&#24037;&#20316;&#20107;&#38917;\32.1101012&#26234;&#24935;&#37291;&#30274;1021&#36039;&#26009;&#25506;&#21208;\CH07%20&#26368;&#36817;&#37168;&#23621;(&#20998;&#39006;)(&#23526;&#20363;1%20&#38525;&#20809;&#26053;&#34892;&#31038;).xl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slide" Target="slide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wmf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AOxM4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url.cc/XVoQAD" TargetMode="External"/><Relationship Id="rId4" Type="http://schemas.openxmlformats.org/officeDocument/2006/relationships/hyperlink" Target="https://reurl.cc/D3aq2Q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3A5105-CA1E-49E5-8D6F-81626180FB4D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0243" name="文字方塊 1"/>
          <p:cNvSpPr txBox="1">
            <a:spLocks noChangeArrowheads="1"/>
          </p:cNvSpPr>
          <p:nvPr/>
        </p:nvSpPr>
        <p:spPr bwMode="auto">
          <a:xfrm flipH="1">
            <a:off x="447675" y="304800"/>
            <a:ext cx="8355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</a:t>
            </a:r>
            <a:r>
              <a:rPr kumimoji="1" lang="zh-TW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實例一：旅行社個案</a:t>
            </a:r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29634" r="18497" b="19289"/>
          <a:stretch>
            <a:fillRect/>
          </a:stretch>
        </p:blipFill>
        <p:spPr bwMode="auto">
          <a:xfrm>
            <a:off x="228600" y="1219200"/>
            <a:ext cx="8683625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矩形 2"/>
          <p:cNvSpPr>
            <a:spLocks noChangeArrowheads="1"/>
          </p:cNvSpPr>
          <p:nvPr/>
        </p:nvSpPr>
        <p:spPr bwMode="auto">
          <a:xfrm>
            <a:off x="2284413" y="5534025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訓練樣本分類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驗證樣本分類</a:t>
            </a:r>
          </a:p>
        </p:txBody>
      </p:sp>
      <p:sp>
        <p:nvSpPr>
          <p:cNvPr id="6" name="矩形 5"/>
          <p:cNvSpPr/>
          <p:nvPr/>
        </p:nvSpPr>
        <p:spPr>
          <a:xfrm>
            <a:off x="1789113" y="6165850"/>
            <a:ext cx="5562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KNN-Classification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hlinkClick r:id="rId4" action="ppaction://hlinkfile"/>
              </a:rPr>
              <a:t>以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hlinkClick r:id="rId4" action="ppaction://hlinkfile"/>
              </a:rPr>
              <a:t>Excel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hlinkClick r:id="rId4" action="ppaction://hlinkfile"/>
              </a:rPr>
              <a:t>作說明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5213" y="5113338"/>
            <a:ext cx="2438400" cy="381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訓練樣本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37213" y="5106988"/>
            <a:ext cx="2438400" cy="381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測試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驗證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樣本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389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>
          <a:xfrm>
            <a:off x="1438275" y="26988"/>
            <a:ext cx="7696200" cy="1066800"/>
          </a:xfrm>
        </p:spPr>
        <p:txBody>
          <a:bodyPr/>
          <a:lstStyle/>
          <a:p>
            <a:r>
              <a:rPr lang="zh-TW" altLang="en-US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</a:t>
            </a:r>
            <a:r>
              <a:rPr lang="zh-TW" altLang="en-US" sz="38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驗證</a:t>
            </a:r>
            <a:r>
              <a:rPr lang="en-US" altLang="zh-TW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樣本的數據</a:t>
            </a:r>
            <a:r>
              <a:rPr lang="en-US" altLang="zh-TW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如何產生的</a:t>
            </a:r>
            <a:r>
              <a:rPr lang="en-US" altLang="zh-TW" sz="3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3800" dirty="0" smtClean="0">
              <a:solidFill>
                <a:srgbClr val="0000FF"/>
              </a:solidFill>
            </a:endParaRPr>
          </a:p>
        </p:txBody>
      </p:sp>
      <p:pic>
        <p:nvPicPr>
          <p:cNvPr id="12291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8" y="60325"/>
            <a:ext cx="1566862" cy="6775450"/>
          </a:xfrm>
        </p:spPr>
      </p:pic>
      <p:pic>
        <p:nvPicPr>
          <p:cNvPr id="12292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19200"/>
            <a:ext cx="50387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1676400" y="3203575"/>
            <a:ext cx="22860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7" name="動作按鈕: 說明 6">
            <a:hlinkClick r:id="" action="ppaction://noaction" highlightClick="1"/>
          </p:cNvPr>
          <p:cNvSpPr/>
          <p:nvPr/>
        </p:nvSpPr>
        <p:spPr>
          <a:xfrm>
            <a:off x="2133600" y="1981200"/>
            <a:ext cx="1143000" cy="1222375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3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371600"/>
          </a:xfrm>
        </p:spPr>
        <p:txBody>
          <a:bodyPr/>
          <a:lstStyle/>
          <a:p>
            <a:r>
              <a:rPr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分類</a:t>
            </a:r>
            <a:r>
              <a:rPr lang="en-US" altLang="zh-TW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最近鄰居</a:t>
            </a:r>
            <a:r>
              <a:rPr lang="en-US" altLang="zh-TW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80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Classification:K-Nearest-Neighbor</a:t>
            </a:r>
            <a:endParaRPr lang="zh-TW" altLang="en-US" sz="280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572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最近鄰居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-K-Nearest-Neighbor</a:t>
            </a:r>
          </a:p>
          <a:p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模型建立</a:t>
            </a: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：對變數進行變換處理（例如：資料正規化變換）</a:t>
            </a: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：決定分類時所參考的</a:t>
            </a:r>
            <a:r>
              <a:rPr lang="zh-TW" altLang="en-US" sz="24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最近鄰居數目</a:t>
            </a:r>
            <a:r>
              <a:rPr lang="en-US" altLang="zh-TW" sz="24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</a:t>
            </a: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計算未知分類的樣本對已知分類的樣本之距離</a:t>
            </a: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4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找出</a:t>
            </a:r>
            <a:r>
              <a:rPr lang="en-US" altLang="zh-TW" sz="24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 </a:t>
            </a:r>
            <a:r>
              <a:rPr lang="zh-TW" altLang="en-US" sz="24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個距離最短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的已知分類的樣本，</a:t>
            </a:r>
            <a:r>
              <a:rPr lang="zh-TW" altLang="en-US" sz="24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以擁有最多樣本的分類為未知分類的樣本之預測分類</a:t>
            </a:r>
          </a:p>
        </p:txBody>
      </p:sp>
    </p:spTree>
    <p:extLst>
      <p:ext uri="{BB962C8B-B14F-4D97-AF65-F5344CB8AC3E}">
        <p14:creationId xmlns:p14="http://schemas.microsoft.com/office/powerpoint/2010/main" val="17552828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5218F5-3D10-4110-B2B1-DCB0DE1947C4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5" name="矩形 2"/>
          <p:cNvSpPr>
            <a:spLocks noChangeArrowheads="1"/>
          </p:cNvSpPr>
          <p:nvPr/>
        </p:nvSpPr>
        <p:spPr bwMode="auto">
          <a:xfrm>
            <a:off x="509588" y="2057400"/>
            <a:ext cx="8351837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1. </a:t>
            </a:r>
            <a:r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變數權重</a:t>
            </a:r>
            <a:r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半徑平方倒數</a:t>
            </a:r>
            <a:r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這兩種參數是最近鄰居分類的重要參數，可用最佳化方法找出最佳值。</a:t>
            </a:r>
          </a:p>
          <a:p>
            <a:pPr marL="0" marR="0" lvl="0" indent="0" algn="l" defTabSz="914400" rtl="0" eaLnBrk="0" fontAlgn="base" latinLnBrk="0" hangingPunct="0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2. </a:t>
            </a:r>
            <a:r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只用重要的變數而捨棄不重要的變數，可建立更精確的模式。</a:t>
            </a:r>
          </a:p>
        </p:txBody>
      </p:sp>
      <p:sp>
        <p:nvSpPr>
          <p:cNvPr id="13316" name="AutoShape 3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42350" y="6323013"/>
            <a:ext cx="501650" cy="431800"/>
          </a:xfrm>
          <a:prstGeom prst="actionButtonHom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317" name="文字方塊 1"/>
          <p:cNvSpPr txBox="1">
            <a:spLocks noChangeArrowheads="1"/>
          </p:cNvSpPr>
          <p:nvPr/>
        </p:nvSpPr>
        <p:spPr bwMode="auto">
          <a:xfrm flipH="1">
            <a:off x="758825" y="425450"/>
            <a:ext cx="785336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KNN-</a:t>
            </a:r>
            <a:r>
              <a:rPr kumimoji="1" lang="zh-TW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22754435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620000" cy="1295400"/>
          </a:xfrm>
        </p:spPr>
        <p:txBody>
          <a:bodyPr/>
          <a:lstStyle/>
          <a:p>
            <a:r>
              <a:rPr kumimoji="1"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補充資料</a:t>
            </a:r>
            <a:r>
              <a:rPr kumimoji="1" lang="en-US" altLang="zh-TW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:</a:t>
            </a:r>
            <a:r>
              <a:rPr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資料探勘</a:t>
            </a:r>
            <a:endParaRPr lang="zh-TW" altLang="en-US" smtClean="0">
              <a:latin typeface="標楷體" panose="03000509000000000000" pitchFamily="65" charset="-120"/>
              <a:ea typeface="標楷體" panose="03000509000000000000" pitchFamily="65" charset="-120"/>
              <a:cs typeface="新細明體" panose="02020500000000000000" pitchFamily="18" charset="-120"/>
            </a:endParaRPr>
          </a:p>
        </p:txBody>
      </p:sp>
      <p:sp>
        <p:nvSpPr>
          <p:cNvPr id="15363" name="內容版面配置區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4343400"/>
          </a:xfrm>
        </p:spPr>
        <p:txBody>
          <a:bodyPr/>
          <a:lstStyle/>
          <a:p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跨領域的學科，使用</a:t>
            </a:r>
            <a:r>
              <a:rPr lang="zh-TW" altLang="en-US" sz="280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的方法包括統計學、推論統計、機器學習、資料庫和資訊程式的編寫。</a:t>
            </a:r>
            <a:endParaRPr lang="en-US" altLang="zh-TW" sz="280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r>
              <a:rPr lang="en-US" altLang="zh-TW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在資料庫中發掘有價值的資訊，轉化成可以理解的結構，提供未來決策使用</a:t>
            </a:r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資料探勘不是一個單一的動作，而是一個系統性的「資料庫知識發現」的流程，包含原始資料分析、</a:t>
            </a:r>
            <a:r>
              <a:rPr lang="zh-TW" altLang="en-US" sz="280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資料預處理、建模</a:t>
            </a:r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、推論、解釋、</a:t>
            </a:r>
            <a:r>
              <a:rPr lang="zh-TW" altLang="en-US" sz="280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視覺化</a:t>
            </a:r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 ，資料探勘的實務工作是以半自動化、或自動化分析大規模的資料，以提取未知的、有價值的潛在資訊。</a:t>
            </a:r>
          </a:p>
        </p:txBody>
      </p:sp>
      <p:sp>
        <p:nvSpPr>
          <p:cNvPr id="2" name="矩形 1"/>
          <p:cNvSpPr/>
          <p:nvPr/>
        </p:nvSpPr>
        <p:spPr>
          <a:xfrm>
            <a:off x="1905000" y="6326188"/>
            <a:ext cx="5638800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資料來源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慈濟科技大學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110/10/21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校內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AI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研習營</a:t>
            </a:r>
          </a:p>
        </p:txBody>
      </p:sp>
    </p:spTree>
    <p:extLst>
      <p:ext uri="{BB962C8B-B14F-4D97-AF65-F5344CB8AC3E}">
        <p14:creationId xmlns:p14="http://schemas.microsoft.com/office/powerpoint/2010/main" val="34064402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資料探勘 </a:t>
            </a:r>
            <a:r>
              <a:rPr lang="en-US" altLang="zh-TW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vs</a:t>
            </a:r>
            <a:r>
              <a:rPr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人工智慧</a:t>
            </a:r>
            <a:endParaRPr lang="zh-TW" altLang="en-US" smtClean="0">
              <a:solidFill>
                <a:srgbClr val="0000FF"/>
              </a:solidFill>
            </a:endParaRPr>
          </a:p>
        </p:txBody>
      </p:sp>
      <p:sp>
        <p:nvSpPr>
          <p:cNvPr id="19459" name="內容版面配置區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648200"/>
          </a:xfrm>
        </p:spPr>
        <p:txBody>
          <a:bodyPr/>
          <a:lstStyle/>
          <a:p>
            <a:r>
              <a:rPr lang="zh-TW" altLang="en-US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資料探勘根據企業的問題、需求</a:t>
            </a:r>
            <a:endParaRPr lang="en-US" altLang="zh-TW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將所使用的演算法及一切技術建成模型</a:t>
            </a:r>
            <a:r>
              <a:rPr lang="en-US" altLang="zh-TW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</a:p>
          <a:p>
            <a:pPr lvl="1"/>
            <a:endParaRPr lang="en-US" altLang="zh-TW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人工智慧就可以套用此模型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來進行付予的任務</a:t>
            </a:r>
          </a:p>
          <a:p>
            <a:pPr lvl="1"/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資料探勘技術與人工智慧是習習相關</a:t>
            </a:r>
            <a:endParaRPr lang="en-US" altLang="zh-TW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4912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>
          <a:xfrm>
            <a:off x="1691680" y="3573586"/>
            <a:ext cx="5947024" cy="1800200"/>
          </a:xfrm>
        </p:spPr>
        <p:txBody>
          <a:bodyPr numCol="1"/>
          <a:lstStyle/>
          <a:p>
            <a:r>
              <a:rPr lang="en-US" altLang="zh-TW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Naive Bayes Classifier</a:t>
            </a:r>
            <a:endParaRPr lang="zh-TW" altLang="en-US" sz="4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單純</a:t>
            </a:r>
            <a:r>
              <a:rPr lang="zh-TW" altLang="en-US" dirty="0">
                <a:solidFill>
                  <a:srgbClr val="FF0000"/>
                </a:solidFill>
              </a:rPr>
              <a:t>貝氏演算法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2267744" y="909290"/>
            <a:ext cx="1800200" cy="863526"/>
          </a:xfrm>
        </p:spPr>
        <p:txBody>
          <a:bodyPr/>
          <a:lstStyle/>
          <a:p>
            <a:r>
              <a:rPr lang="en-US" altLang="zh-TW" sz="9600" dirty="0" smtClean="0">
                <a:solidFill>
                  <a:srgbClr val="FF0000"/>
                </a:solidFill>
              </a:rPr>
              <a:t>2</a:t>
            </a:r>
            <a:r>
              <a:rPr lang="en-US" altLang="zh-TW" sz="9600" dirty="0">
                <a:solidFill>
                  <a:srgbClr val="FF0000"/>
                </a:solidFill>
              </a:rPr>
              <a:t>. 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983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例如，以下是一個業務員推銷商品給客戶的資料。</a:t>
            </a:r>
            <a:r>
              <a:rPr lang="zh-TW" altLang="en-US" dirty="0">
                <a:solidFill>
                  <a:srgbClr val="FF0000"/>
                </a:solidFill>
              </a:rPr>
              <a:t>如果有一個新客戶為男性、</a:t>
            </a:r>
            <a:r>
              <a:rPr lang="en-US" altLang="zh-TW" dirty="0">
                <a:solidFill>
                  <a:srgbClr val="FF0000"/>
                </a:solidFill>
              </a:rPr>
              <a:t>26 </a:t>
            </a:r>
            <a:r>
              <a:rPr lang="zh-TW" altLang="en-US" dirty="0">
                <a:solidFill>
                  <a:srgbClr val="FF0000"/>
                </a:solidFill>
              </a:rPr>
              <a:t>歲</a:t>
            </a:r>
            <a:r>
              <a:rPr lang="zh-TW" altLang="en-US" dirty="0" smtClean="0">
                <a:solidFill>
                  <a:srgbClr val="FF0000"/>
                </a:solidFill>
              </a:rPr>
              <a:t>、已婚</a:t>
            </a:r>
            <a:r>
              <a:rPr lang="zh-TW" altLang="en-US" dirty="0">
                <a:solidFill>
                  <a:srgbClr val="FF0000"/>
                </a:solidFill>
              </a:rPr>
              <a:t>，要如何以下面的資料來判斷是否會賣出商品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marL="342900" lvl="3" indent="-342900">
              <a:buFont typeface="+mj-lt"/>
              <a:buAutoNum type="arabicPeriod"/>
            </a:pPr>
            <a:r>
              <a:rPr lang="zh-TW" altLang="en-US" dirty="0"/>
              <a:t>資料要先進行整理：</a:t>
            </a:r>
            <a:r>
              <a:rPr lang="zh-TW" altLang="en-US" dirty="0">
                <a:solidFill>
                  <a:srgbClr val="0000FF"/>
                </a:solidFill>
              </a:rPr>
              <a:t>將「年齡」特徵值分為三個區間方便計算比率</a:t>
            </a:r>
            <a:r>
              <a:rPr lang="zh-TW" altLang="en-US" dirty="0"/>
              <a:t>：</a:t>
            </a:r>
            <a:r>
              <a:rPr lang="en-US" altLang="zh-TW" dirty="0"/>
              <a:t>40 </a:t>
            </a:r>
            <a:r>
              <a:rPr lang="zh-TW" altLang="en-US" dirty="0"/>
              <a:t>歲以上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30 </a:t>
            </a:r>
            <a:r>
              <a:rPr lang="zh-TW" altLang="en-US" dirty="0"/>
              <a:t>歲</a:t>
            </a:r>
            <a:r>
              <a:rPr lang="en-US" altLang="zh-TW" dirty="0"/>
              <a:t>( </a:t>
            </a:r>
            <a:r>
              <a:rPr lang="zh-TW" altLang="en-US" dirty="0"/>
              <a:t>含</a:t>
            </a:r>
            <a:r>
              <a:rPr lang="en-US" altLang="zh-TW" dirty="0"/>
              <a:t>) </a:t>
            </a:r>
            <a:r>
              <a:rPr lang="zh-TW" altLang="en-US" dirty="0"/>
              <a:t>到</a:t>
            </a:r>
            <a:r>
              <a:rPr lang="en-US" altLang="zh-TW" dirty="0"/>
              <a:t>40 </a:t>
            </a:r>
            <a:r>
              <a:rPr lang="zh-TW" altLang="en-US" dirty="0"/>
              <a:t>歲</a:t>
            </a:r>
            <a:r>
              <a:rPr lang="en-US" altLang="zh-TW" dirty="0"/>
              <a:t>( </a:t>
            </a:r>
            <a:r>
              <a:rPr lang="zh-TW" altLang="en-US" dirty="0"/>
              <a:t>含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30 </a:t>
            </a:r>
            <a:r>
              <a:rPr lang="zh-TW" altLang="en-US" dirty="0"/>
              <a:t>歲以下。目標值為「賣出商品」，有</a:t>
            </a:r>
            <a:r>
              <a:rPr lang="en-US" altLang="zh-TW" dirty="0"/>
              <a:t>2 </a:t>
            </a:r>
            <a:r>
              <a:rPr lang="zh-TW" altLang="en-US" dirty="0"/>
              <a:t>個類別</a:t>
            </a:r>
            <a:r>
              <a:rPr lang="zh-TW" altLang="en-US" dirty="0" smtClean="0"/>
              <a:t>：賣出</a:t>
            </a:r>
            <a:r>
              <a:rPr lang="zh-TW" altLang="en-US" dirty="0"/>
              <a:t>商品</a:t>
            </a:r>
            <a:r>
              <a:rPr lang="en-US" altLang="zh-TW" dirty="0"/>
              <a:t>(R1) </a:t>
            </a:r>
            <a:r>
              <a:rPr lang="zh-TW" altLang="en-US" dirty="0"/>
              <a:t>及未賣出商品</a:t>
            </a:r>
            <a:r>
              <a:rPr lang="en-US" altLang="zh-TW" dirty="0"/>
              <a:t>(R2)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lvl="3" indent="-342900">
              <a:buFont typeface="+mj-lt"/>
              <a:buAutoNum type="arabicPeriod"/>
            </a:pPr>
            <a:r>
              <a:rPr lang="zh-TW" altLang="en-US" dirty="0">
                <a:solidFill>
                  <a:srgbClr val="0000FF"/>
                </a:solidFill>
              </a:rPr>
              <a:t>貝氏演算法要特別注意的一點，就是</a:t>
            </a:r>
            <a:r>
              <a:rPr lang="zh-TW" altLang="en-US" dirty="0">
                <a:solidFill>
                  <a:srgbClr val="C00000"/>
                </a:solidFill>
              </a:rPr>
              <a:t>當某個特徵在第</a:t>
            </a:r>
            <a:r>
              <a:rPr lang="en-US" altLang="zh-TW" dirty="0" err="1">
                <a:solidFill>
                  <a:srgbClr val="C00000"/>
                </a:solidFill>
              </a:rPr>
              <a:t>i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C00000"/>
                </a:solidFill>
              </a:rPr>
              <a:t>個類別的比率為</a:t>
            </a:r>
            <a:r>
              <a:rPr lang="en-US" altLang="zh-TW" dirty="0">
                <a:solidFill>
                  <a:srgbClr val="C00000"/>
                </a:solidFill>
              </a:rPr>
              <a:t>0 </a:t>
            </a:r>
            <a:r>
              <a:rPr lang="zh-TW" altLang="en-US" dirty="0">
                <a:solidFill>
                  <a:srgbClr val="C00000"/>
                </a:solidFill>
              </a:rPr>
              <a:t>時</a:t>
            </a:r>
            <a:r>
              <a:rPr lang="zh-TW" altLang="en-US" dirty="0"/>
              <a:t>，根據</a:t>
            </a:r>
            <a:r>
              <a:rPr lang="zh-TW" altLang="en-US" dirty="0" smtClean="0"/>
              <a:t>上述</a:t>
            </a:r>
            <a:r>
              <a:rPr lang="zh-TW" altLang="en-US" dirty="0"/>
              <a:t>公式其</a:t>
            </a:r>
            <a:r>
              <a:rPr lang="en-US" altLang="zh-TW" dirty="0"/>
              <a:t>P(</a:t>
            </a:r>
            <a:r>
              <a:rPr lang="en-US" altLang="zh-TW" dirty="0" err="1"/>
              <a:t>Ri</a:t>
            </a:r>
            <a:r>
              <a:rPr lang="en-US" altLang="zh-TW" dirty="0"/>
              <a:t>) </a:t>
            </a:r>
            <a:r>
              <a:rPr lang="zh-TW" altLang="en-US" dirty="0"/>
              <a:t>就為</a:t>
            </a:r>
            <a:r>
              <a:rPr lang="en-US" altLang="zh-TW" dirty="0"/>
              <a:t>0</a:t>
            </a:r>
            <a:r>
              <a:rPr lang="zh-TW" altLang="en-US" dirty="0"/>
              <a:t>，這顯然不合理。解決方法是當某個特徵在第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個類別的</a:t>
            </a:r>
            <a:r>
              <a:rPr lang="zh-TW" altLang="en-US" dirty="0" smtClean="0"/>
              <a:t>比率為</a:t>
            </a:r>
            <a:r>
              <a:rPr lang="en-US" altLang="zh-TW" dirty="0"/>
              <a:t>0 </a:t>
            </a:r>
            <a:r>
              <a:rPr lang="zh-TW" altLang="en-US" dirty="0"/>
              <a:t>時，</a:t>
            </a:r>
            <a:r>
              <a:rPr lang="zh-TW" altLang="en-US" dirty="0">
                <a:solidFill>
                  <a:srgbClr val="C00000"/>
                </a:solidFill>
              </a:rPr>
              <a:t>就給它一個預設值，通常為</a:t>
            </a:r>
            <a:r>
              <a:rPr lang="en-US" altLang="zh-TW" dirty="0">
                <a:solidFill>
                  <a:srgbClr val="C00000"/>
                </a:solidFill>
              </a:rPr>
              <a:t>1</a:t>
            </a:r>
            <a:r>
              <a:rPr lang="zh-TW" altLang="en-US" dirty="0"/>
              <a:t>。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84784"/>
            <a:ext cx="4289276" cy="210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01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35696" y="116631"/>
            <a:ext cx="4896544" cy="66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單純貝氏分類</a:t>
            </a:r>
            <a:r>
              <a:rPr lang="en-US" altLang="zh-TW" dirty="0"/>
              <a:t>(Naive Bayes classifier) </a:t>
            </a:r>
            <a:r>
              <a:rPr lang="zh-TW" altLang="en-US" dirty="0"/>
              <a:t>演算法中</a:t>
            </a:r>
            <a:r>
              <a:rPr lang="zh-TW" altLang="en-US" dirty="0" smtClean="0"/>
              <a:t>，</a:t>
            </a:r>
            <a:r>
              <a:rPr lang="zh-TW" altLang="en-US" dirty="0" smtClean="0">
                <a:solidFill>
                  <a:srgbClr val="FF0000"/>
                </a:solidFill>
              </a:rPr>
              <a:t>是假設特徵之間是相互獨立的</a:t>
            </a:r>
            <a:r>
              <a:rPr lang="zh-TW" altLang="en-US" dirty="0" smtClean="0"/>
              <a:t>，</a:t>
            </a:r>
            <a:r>
              <a:rPr lang="zh-TW" altLang="en-US" dirty="0">
                <a:solidFill>
                  <a:srgbClr val="0000FF"/>
                </a:solidFill>
              </a:rPr>
              <a:t>即特徵</a:t>
            </a:r>
            <a:r>
              <a:rPr lang="zh-TW" altLang="en-US" dirty="0" smtClean="0">
                <a:solidFill>
                  <a:srgbClr val="0000FF"/>
                </a:solidFill>
              </a:rPr>
              <a:t>之間沒有</a:t>
            </a:r>
            <a:r>
              <a:rPr lang="zh-TW" altLang="en-US" dirty="0">
                <a:solidFill>
                  <a:srgbClr val="0000FF"/>
                </a:solidFill>
              </a:rPr>
              <a:t>關聯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基於</a:t>
            </a:r>
            <a:r>
              <a:rPr lang="zh-TW" altLang="en-US" b="1" dirty="0">
                <a:solidFill>
                  <a:srgbClr val="FF0000"/>
                </a:solidFill>
              </a:rPr>
              <a:t>貝</a:t>
            </a:r>
            <a:r>
              <a:rPr lang="zh-TW" altLang="en-US" b="1" dirty="0" smtClean="0">
                <a:solidFill>
                  <a:srgbClr val="FF0000"/>
                </a:solidFill>
              </a:rPr>
              <a:t>氏定理</a:t>
            </a:r>
            <a:r>
              <a:rPr lang="zh-TW" altLang="en-US" dirty="0" smtClean="0">
                <a:solidFill>
                  <a:srgbClr val="FF0000"/>
                </a:solidFill>
              </a:rPr>
              <a:t>為基礎的機率</a:t>
            </a:r>
            <a:r>
              <a:rPr lang="zh-TW" altLang="en-US" dirty="0">
                <a:solidFill>
                  <a:srgbClr val="FF0000"/>
                </a:solidFill>
              </a:rPr>
              <a:t>理論的分類演算法</a:t>
            </a:r>
            <a:r>
              <a:rPr lang="zh-TW" altLang="en-US" dirty="0"/>
              <a:t>。單純貝氏演算法常用</a:t>
            </a:r>
            <a:r>
              <a:rPr lang="zh-TW" altLang="en-US" dirty="0" smtClean="0"/>
              <a:t>於文章</a:t>
            </a:r>
            <a:r>
              <a:rPr lang="zh-TW" altLang="en-US" dirty="0"/>
              <a:t>分類機器學習，例如判斷新聞類別、過濾垃圾郵件等。</a:t>
            </a:r>
          </a:p>
          <a:p>
            <a:pPr lvl="1"/>
            <a:r>
              <a:rPr lang="en-US" altLang="zh-TW" dirty="0"/>
              <a:t>8.3.1 </a:t>
            </a:r>
            <a:r>
              <a:rPr lang="zh-TW" altLang="en-US" dirty="0"/>
              <a:t>單純貝氏演算法原理</a:t>
            </a:r>
          </a:p>
          <a:p>
            <a:pPr lvl="3"/>
            <a:r>
              <a:rPr lang="zh-TW" altLang="en-US" dirty="0"/>
              <a:t>單純貝氏演算法是</a:t>
            </a:r>
            <a:r>
              <a:rPr lang="zh-TW" altLang="en-US" b="1" dirty="0"/>
              <a:t>根據資料各個特徵計算每個類別的機率</a:t>
            </a:r>
            <a:r>
              <a:rPr lang="zh-TW" altLang="en-US" dirty="0"/>
              <a:t>，機率最大的類別就是</a:t>
            </a:r>
            <a:r>
              <a:rPr lang="zh-TW" altLang="en-US" dirty="0" smtClean="0"/>
              <a:t>該資料</a:t>
            </a:r>
            <a:r>
              <a:rPr lang="zh-TW" altLang="en-US" dirty="0"/>
              <a:t>的類別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r>
              <a:rPr lang="zh-TW" altLang="en-US" dirty="0"/>
              <a:t>公式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en-US" altLang="zh-TW" b="1" dirty="0" smtClean="0">
                <a:solidFill>
                  <a:srgbClr val="C00000"/>
                </a:solidFill>
              </a:rPr>
              <a:t>P(</a:t>
            </a:r>
            <a:r>
              <a:rPr lang="en-US" altLang="zh-TW" b="1" dirty="0" err="1" smtClean="0">
                <a:solidFill>
                  <a:srgbClr val="C00000"/>
                </a:solidFill>
              </a:rPr>
              <a:t>Ri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r>
              <a:rPr lang="zh-TW" altLang="en-US" dirty="0">
                <a:solidFill>
                  <a:srgbClr val="C00000"/>
                </a:solidFill>
              </a:rPr>
              <a:t>：第 </a:t>
            </a:r>
            <a:r>
              <a:rPr lang="en-US" altLang="zh-TW" dirty="0" err="1">
                <a:solidFill>
                  <a:srgbClr val="C00000"/>
                </a:solidFill>
              </a:rPr>
              <a:t>i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C00000"/>
                </a:solidFill>
              </a:rPr>
              <a:t>個類別的機率。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en-US" altLang="zh-TW" b="1" dirty="0" smtClean="0">
                <a:solidFill>
                  <a:srgbClr val="C00000"/>
                </a:solidFill>
              </a:rPr>
              <a:t>P(Ci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r>
              <a:rPr lang="zh-TW" altLang="en-US" dirty="0">
                <a:solidFill>
                  <a:srgbClr val="C00000"/>
                </a:solidFill>
              </a:rPr>
              <a:t>：第 </a:t>
            </a:r>
            <a:r>
              <a:rPr lang="en-US" altLang="zh-TW" dirty="0" err="1">
                <a:solidFill>
                  <a:srgbClr val="C00000"/>
                </a:solidFill>
              </a:rPr>
              <a:t>i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C00000"/>
                </a:solidFill>
              </a:rPr>
              <a:t>個類別在原始資料中的比率。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en-US" altLang="zh-TW" b="1" dirty="0" smtClean="0">
                <a:solidFill>
                  <a:srgbClr val="C00000"/>
                </a:solidFill>
              </a:rPr>
              <a:t>P(A1|Ci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r>
              <a:rPr lang="zh-TW" altLang="en-US" dirty="0">
                <a:solidFill>
                  <a:srgbClr val="C00000"/>
                </a:solidFill>
              </a:rPr>
              <a:t>：第 </a:t>
            </a:r>
            <a:r>
              <a:rPr lang="en-US" altLang="zh-TW" dirty="0">
                <a:solidFill>
                  <a:srgbClr val="C00000"/>
                </a:solidFill>
              </a:rPr>
              <a:t>1 </a:t>
            </a:r>
            <a:r>
              <a:rPr lang="zh-TW" altLang="en-US" dirty="0">
                <a:solidFill>
                  <a:srgbClr val="C00000"/>
                </a:solidFill>
              </a:rPr>
              <a:t>個特徵在第 </a:t>
            </a:r>
            <a:r>
              <a:rPr lang="en-US" altLang="zh-TW" dirty="0" err="1">
                <a:solidFill>
                  <a:srgbClr val="C00000"/>
                </a:solidFill>
              </a:rPr>
              <a:t>i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zh-TW" altLang="en-US" dirty="0">
                <a:solidFill>
                  <a:srgbClr val="C00000"/>
                </a:solidFill>
              </a:rPr>
              <a:t>個類別的比率。同理，</a:t>
            </a:r>
            <a:r>
              <a:rPr lang="en-US" altLang="zh-TW" dirty="0">
                <a:solidFill>
                  <a:srgbClr val="C00000"/>
                </a:solidFill>
              </a:rPr>
              <a:t>P(A2|Ci) </a:t>
            </a:r>
            <a:r>
              <a:rPr lang="zh-TW" altLang="en-US" dirty="0">
                <a:solidFill>
                  <a:srgbClr val="C00000"/>
                </a:solidFill>
              </a:rPr>
              <a:t>為第 </a:t>
            </a:r>
            <a:r>
              <a:rPr lang="en-US" altLang="zh-TW" dirty="0">
                <a:solidFill>
                  <a:srgbClr val="C00000"/>
                </a:solidFill>
              </a:rPr>
              <a:t>2 </a:t>
            </a:r>
            <a:r>
              <a:rPr lang="zh-TW" altLang="en-US" dirty="0">
                <a:solidFill>
                  <a:srgbClr val="C00000"/>
                </a:solidFill>
              </a:rPr>
              <a:t>個特徵在第 </a:t>
            </a:r>
            <a:r>
              <a:rPr lang="en-US" altLang="zh-TW" dirty="0" err="1" smtClean="0">
                <a:solidFill>
                  <a:srgbClr val="C00000"/>
                </a:solidFill>
              </a:rPr>
              <a:t>i</a:t>
            </a:r>
            <a:r>
              <a:rPr lang="zh-TW" altLang="en-US" dirty="0" smtClean="0">
                <a:solidFill>
                  <a:srgbClr val="C00000"/>
                </a:solidFill>
              </a:rPr>
              <a:t>個</a:t>
            </a:r>
            <a:r>
              <a:rPr lang="zh-TW" altLang="en-US" dirty="0">
                <a:solidFill>
                  <a:srgbClr val="C00000"/>
                </a:solidFill>
              </a:rPr>
              <a:t>類別的比率，依此類推。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</a:t>
            </a:r>
            <a:r>
              <a:rPr lang="zh-TW" altLang="en-US" dirty="0"/>
              <a:t>單純貝氏演算法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01075"/>
            <a:ext cx="5555903" cy="52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0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>
          <a:xfrm>
            <a:off x="683568" y="2420888"/>
            <a:ext cx="7992888" cy="2808312"/>
          </a:xfrm>
        </p:spPr>
        <p:txBody>
          <a:bodyPr numCol="1"/>
          <a:lstStyle/>
          <a:p>
            <a:endParaRPr lang="en-US" altLang="zh-TW" dirty="0" smtClean="0">
              <a:solidFill>
                <a:srgbClr val="FF0000"/>
              </a:solidFill>
              <a:hlinkClick r:id="rId2" action="ppaction://hlinksldjump"/>
            </a:endParaRPr>
          </a:p>
          <a:p>
            <a:r>
              <a:rPr lang="en-US" altLang="zh-TW" sz="4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Machine Learning</a:t>
            </a:r>
            <a:r>
              <a:rPr lang="en-US" altLang="zh-TW" sz="32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2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32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Supervised Learning-Classification</a:t>
            </a:r>
          </a:p>
          <a:p>
            <a:endParaRPr lang="en-US" altLang="zh-TW" dirty="0" smtClean="0">
              <a:hlinkClick r:id="rId2" action="ppaction://hlinksldjump"/>
            </a:endParaRPr>
          </a:p>
          <a:p>
            <a:r>
              <a:rPr lang="en-US" altLang="zh-TW" dirty="0" smtClean="0">
                <a:hlinkClick r:id="rId2" action="ppaction://hlinksldjump"/>
              </a:rPr>
              <a:t>1. K </a:t>
            </a:r>
            <a:r>
              <a:rPr lang="zh-TW" altLang="en-US" dirty="0" smtClean="0">
                <a:hlinkClick r:id="rId2" action="ppaction://hlinksldjump"/>
              </a:rPr>
              <a:t>近鄰演算法</a:t>
            </a:r>
            <a:endParaRPr lang="zh-TW" altLang="en-US" dirty="0" smtClean="0"/>
          </a:p>
          <a:p>
            <a:r>
              <a:rPr lang="en-US" altLang="zh-TW" dirty="0" smtClean="0">
                <a:hlinkClick r:id="rId3" action="ppaction://hlinksldjump"/>
              </a:rPr>
              <a:t>2. </a:t>
            </a:r>
            <a:r>
              <a:rPr lang="zh-TW" altLang="en-US" dirty="0" smtClean="0">
                <a:hlinkClick r:id="rId3" action="ppaction://hlinksldjump"/>
              </a:rPr>
              <a:t>單純貝氏演算法</a:t>
            </a:r>
            <a:endParaRPr lang="zh-TW" altLang="en-US" dirty="0" smtClean="0"/>
          </a:p>
          <a:p>
            <a:r>
              <a:rPr lang="en-US" altLang="zh-TW" dirty="0" smtClean="0">
                <a:hlinkClick r:id="rId4" action="ppaction://hlinksldjump"/>
              </a:rPr>
              <a:t>3. </a:t>
            </a:r>
            <a:r>
              <a:rPr lang="zh-TW" altLang="en-US" dirty="0" smtClean="0">
                <a:hlinkClick r:id="rId4" action="ppaction://hlinksldjump"/>
              </a:rPr>
              <a:t>決策樹演算法</a:t>
            </a:r>
            <a:endParaRPr lang="en-US" altLang="zh-TW" dirty="0" smtClean="0"/>
          </a:p>
          <a:p>
            <a:r>
              <a:rPr lang="en-US" altLang="zh-TW" dirty="0" smtClean="0">
                <a:hlinkClick r:id="rId5" action="ppaction://hlinksldjump"/>
              </a:rPr>
              <a:t>4. </a:t>
            </a:r>
            <a:r>
              <a:rPr lang="zh-TW" altLang="en-US" dirty="0" smtClean="0">
                <a:hlinkClick r:id="rId5" action="ppaction://hlinksldjump"/>
              </a:rPr>
              <a:t>隨機森林演算法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5"/>
          </p:nvPr>
        </p:nvSpPr>
        <p:spPr>
          <a:xfrm>
            <a:off x="3059832" y="652225"/>
            <a:ext cx="5797878" cy="1152128"/>
          </a:xfrm>
        </p:spPr>
        <p:txBody>
          <a:bodyPr/>
          <a:lstStyle/>
          <a:p>
            <a:r>
              <a:rPr lang="zh-TW" altLang="en-US" dirty="0" smtClean="0"/>
              <a:t>監督</a:t>
            </a:r>
            <a:r>
              <a:rPr lang="zh-TW" altLang="en-US" dirty="0"/>
              <a:t>式學習</a:t>
            </a:r>
            <a:r>
              <a:rPr lang="zh-TW" altLang="en-US" dirty="0">
                <a:solidFill>
                  <a:schemeClr val="tx1"/>
                </a:solidFill>
              </a:rPr>
              <a:t>分類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6" name="文字版面配置區 3"/>
          <p:cNvSpPr txBox="1">
            <a:spLocks/>
          </p:cNvSpPr>
          <p:nvPr/>
        </p:nvSpPr>
        <p:spPr>
          <a:xfrm>
            <a:off x="251520" y="796526"/>
            <a:ext cx="2520280" cy="86352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 algn="l" rtl="0" eaLnBrk="1" latinLnBrk="0" hangingPunct="1">
              <a:lnSpc>
                <a:spcPts val="48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SzPct val="100000"/>
              <a:buFontTx/>
              <a:buNone/>
              <a:defRPr kumimoji="0" sz="10000" b="1" u="none" kern="1200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pitchFamily="34" charset="0"/>
                <a:ea typeface="+mj-ea"/>
                <a:cs typeface="+mn-cs"/>
              </a:defRPr>
            </a:lvl1pPr>
            <a:lvl2pPr marL="0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  <a:defRPr kumimoji="0" sz="2800" b="1" kern="1200">
                <a:solidFill>
                  <a:srgbClr val="8FC320"/>
                </a:solidFill>
                <a:latin typeface="+mj-ea"/>
                <a:ea typeface="+mj-ea"/>
                <a:cs typeface="+mn-cs"/>
              </a:defRPr>
            </a:lvl2pPr>
            <a:lvl3pPr marL="360000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  <a:defRPr kumimoji="0" sz="2500" b="1" u="dottedHeavy" kern="1200" baseline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 marL="0" indent="0" algn="l" rtl="0" eaLnBrk="1" latinLnBrk="0" hangingPunct="1">
              <a:lnSpc>
                <a:spcPts val="28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+mj-lt"/>
              <a:buNone/>
              <a:defRPr kumimoji="0"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360000" marR="0" indent="-342900" algn="l" defTabSz="914400" rtl="0" eaLnBrk="1" fontAlgn="auto" latinLnBrk="0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 kumimoji="0" sz="1800" b="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360000" indent="-34200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C67A48"/>
              </a:buClr>
              <a:buFont typeface="Wingdings" pitchFamily="2" charset="2"/>
              <a:buChar char="n"/>
              <a:defRPr kumimoji="0"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936000" indent="-228600" algn="l" rtl="0" eaLnBrk="1" latinLnBrk="0" hangingPunct="1">
              <a:spcBef>
                <a:spcPts val="600"/>
              </a:spcBef>
              <a:buClrTx/>
              <a:buFont typeface="Wingdings" pitchFamily="2" charset="2"/>
              <a:buChar char="n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400" dirty="0" smtClean="0">
                <a:solidFill>
                  <a:schemeClr val="tx1"/>
                </a:solidFill>
              </a:rPr>
              <a:t>機器學習</a:t>
            </a:r>
            <a:endParaRPr lang="zh-TW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>
          <a:xfrm>
            <a:off x="323528" y="2204864"/>
            <a:ext cx="8280000" cy="1751296"/>
          </a:xfrm>
        </p:spPr>
        <p:txBody>
          <a:bodyPr/>
          <a:lstStyle/>
          <a:p>
            <a:pPr algn="ctr"/>
            <a:r>
              <a:rPr lang="zh-TW" altLang="en-US" sz="4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補充說明</a:t>
            </a:r>
            <a:r>
              <a:rPr lang="en-US" altLang="zh-TW" sz="4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br>
              <a:rPr lang="en-US" altLang="zh-TW" sz="4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條件機率與貝氏定理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63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條件</a:t>
            </a:r>
            <a:r>
              <a:rPr lang="zh-TW" altLang="en-US" dirty="0"/>
              <a:t>機率與獨立事件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9BF5C8-FD99-4FAB-8C52-0A730DCDAB53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44824"/>
            <a:ext cx="3240360" cy="397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88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條件機率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9BF5C8-FD99-4FAB-8C52-0A730DCDAB53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88319"/>
            <a:ext cx="7992888" cy="257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39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條件機率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9BF5C8-FD99-4FAB-8C52-0A730DCDAB53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0" y="1700808"/>
            <a:ext cx="7992888" cy="343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749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條件機率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9BF5C8-FD99-4FAB-8C52-0A730DCDAB53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新細明體" charset="-120"/>
                <a:cs typeface="Cordia New" panose="020B0304020202020204" pitchFamily="34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新細明體" charset="-120"/>
              <a:cs typeface="Cordia New" panose="020B0304020202020204" pitchFamily="34" charset="-34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8" y="1817384"/>
            <a:ext cx="7848872" cy="3057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482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173038"/>
            <a:ext cx="7886700" cy="85248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條件機率</a:t>
            </a:r>
          </a:p>
        </p:txBody>
      </p:sp>
      <p:grpSp>
        <p:nvGrpSpPr>
          <p:cNvPr id="12291" name="Group 4"/>
          <p:cNvGrpSpPr>
            <a:grpSpLocks/>
          </p:cNvGrpSpPr>
          <p:nvPr/>
        </p:nvGrpSpPr>
        <p:grpSpPr bwMode="auto">
          <a:xfrm>
            <a:off x="339725" y="311150"/>
            <a:ext cx="857250" cy="857250"/>
            <a:chOff x="372" y="2116"/>
            <a:chExt cx="624" cy="625"/>
          </a:xfrm>
        </p:grpSpPr>
        <p:sp>
          <p:nvSpPr>
            <p:cNvPr id="12302" name="Freeform 5"/>
            <p:cNvSpPr>
              <a:spLocks noEditPoints="1"/>
            </p:cNvSpPr>
            <p:nvPr/>
          </p:nvSpPr>
          <p:spPr bwMode="auto">
            <a:xfrm>
              <a:off x="372" y="2116"/>
              <a:ext cx="624" cy="625"/>
            </a:xfrm>
            <a:custGeom>
              <a:avLst/>
              <a:gdLst>
                <a:gd name="T0" fmla="*/ 128 w 1702"/>
                <a:gd name="T1" fmla="*/ 1 h 1704"/>
                <a:gd name="T2" fmla="*/ 153 w 1702"/>
                <a:gd name="T3" fmla="*/ 7 h 1704"/>
                <a:gd name="T4" fmla="*/ 176 w 1702"/>
                <a:gd name="T5" fmla="*/ 18 h 1704"/>
                <a:gd name="T6" fmla="*/ 195 w 1702"/>
                <a:gd name="T7" fmla="*/ 34 h 1704"/>
                <a:gd name="T8" fmla="*/ 211 w 1702"/>
                <a:gd name="T9" fmla="*/ 53 h 1704"/>
                <a:gd name="T10" fmla="*/ 222 w 1702"/>
                <a:gd name="T11" fmla="*/ 76 h 1704"/>
                <a:gd name="T12" fmla="*/ 228 w 1702"/>
                <a:gd name="T13" fmla="*/ 102 h 1704"/>
                <a:gd name="T14" fmla="*/ 228 w 1702"/>
                <a:gd name="T15" fmla="*/ 128 h 1704"/>
                <a:gd name="T16" fmla="*/ 222 w 1702"/>
                <a:gd name="T17" fmla="*/ 153 h 1704"/>
                <a:gd name="T18" fmla="*/ 211 w 1702"/>
                <a:gd name="T19" fmla="*/ 176 h 1704"/>
                <a:gd name="T20" fmla="*/ 195 w 1702"/>
                <a:gd name="T21" fmla="*/ 195 h 1704"/>
                <a:gd name="T22" fmla="*/ 176 w 1702"/>
                <a:gd name="T23" fmla="*/ 211 h 1704"/>
                <a:gd name="T24" fmla="*/ 153 w 1702"/>
                <a:gd name="T25" fmla="*/ 223 h 1704"/>
                <a:gd name="T26" fmla="*/ 128 w 1702"/>
                <a:gd name="T27" fmla="*/ 229 h 1704"/>
                <a:gd name="T28" fmla="*/ 101 w 1702"/>
                <a:gd name="T29" fmla="*/ 229 h 1704"/>
                <a:gd name="T30" fmla="*/ 76 w 1702"/>
                <a:gd name="T31" fmla="*/ 223 h 1704"/>
                <a:gd name="T32" fmla="*/ 53 w 1702"/>
                <a:gd name="T33" fmla="*/ 211 h 1704"/>
                <a:gd name="T34" fmla="*/ 34 w 1702"/>
                <a:gd name="T35" fmla="*/ 195 h 1704"/>
                <a:gd name="T36" fmla="*/ 18 w 1702"/>
                <a:gd name="T37" fmla="*/ 176 h 1704"/>
                <a:gd name="T38" fmla="*/ 7 w 1702"/>
                <a:gd name="T39" fmla="*/ 153 h 1704"/>
                <a:gd name="T40" fmla="*/ 0 w 1702"/>
                <a:gd name="T41" fmla="*/ 128 h 1704"/>
                <a:gd name="T42" fmla="*/ 0 w 1702"/>
                <a:gd name="T43" fmla="*/ 102 h 1704"/>
                <a:gd name="T44" fmla="*/ 7 w 1702"/>
                <a:gd name="T45" fmla="*/ 76 h 1704"/>
                <a:gd name="T46" fmla="*/ 18 w 1702"/>
                <a:gd name="T47" fmla="*/ 53 h 1704"/>
                <a:gd name="T48" fmla="*/ 34 w 1702"/>
                <a:gd name="T49" fmla="*/ 34 h 1704"/>
                <a:gd name="T50" fmla="*/ 53 w 1702"/>
                <a:gd name="T51" fmla="*/ 18 h 1704"/>
                <a:gd name="T52" fmla="*/ 76 w 1702"/>
                <a:gd name="T53" fmla="*/ 7 h 1704"/>
                <a:gd name="T54" fmla="*/ 101 w 1702"/>
                <a:gd name="T55" fmla="*/ 1 h 1704"/>
                <a:gd name="T56" fmla="*/ 114 w 1702"/>
                <a:gd name="T57" fmla="*/ 21 h 1704"/>
                <a:gd name="T58" fmla="*/ 137 w 1702"/>
                <a:gd name="T59" fmla="*/ 24 h 1704"/>
                <a:gd name="T60" fmla="*/ 158 w 1702"/>
                <a:gd name="T61" fmla="*/ 32 h 1704"/>
                <a:gd name="T62" fmla="*/ 177 w 1702"/>
                <a:gd name="T63" fmla="*/ 45 h 1704"/>
                <a:gd name="T64" fmla="*/ 191 w 1702"/>
                <a:gd name="T65" fmla="*/ 61 h 1704"/>
                <a:gd name="T66" fmla="*/ 202 w 1702"/>
                <a:gd name="T67" fmla="*/ 81 h 1704"/>
                <a:gd name="T68" fmla="*/ 207 w 1702"/>
                <a:gd name="T69" fmla="*/ 103 h 1704"/>
                <a:gd name="T70" fmla="*/ 207 w 1702"/>
                <a:gd name="T71" fmla="*/ 127 h 1704"/>
                <a:gd name="T72" fmla="*/ 202 w 1702"/>
                <a:gd name="T73" fmla="*/ 149 h 1704"/>
                <a:gd name="T74" fmla="*/ 191 w 1702"/>
                <a:gd name="T75" fmla="*/ 168 h 1704"/>
                <a:gd name="T76" fmla="*/ 177 w 1702"/>
                <a:gd name="T77" fmla="*/ 185 h 1704"/>
                <a:gd name="T78" fmla="*/ 158 w 1702"/>
                <a:gd name="T79" fmla="*/ 197 h 1704"/>
                <a:gd name="T80" fmla="*/ 137 w 1702"/>
                <a:gd name="T81" fmla="*/ 205 h 1704"/>
                <a:gd name="T82" fmla="*/ 114 w 1702"/>
                <a:gd name="T83" fmla="*/ 209 h 1704"/>
                <a:gd name="T84" fmla="*/ 91 w 1702"/>
                <a:gd name="T85" fmla="*/ 205 h 1704"/>
                <a:gd name="T86" fmla="*/ 70 w 1702"/>
                <a:gd name="T87" fmla="*/ 197 h 1704"/>
                <a:gd name="T88" fmla="*/ 52 w 1702"/>
                <a:gd name="T89" fmla="*/ 185 h 1704"/>
                <a:gd name="T90" fmla="*/ 37 w 1702"/>
                <a:gd name="T91" fmla="*/ 168 h 1704"/>
                <a:gd name="T92" fmla="*/ 27 w 1702"/>
                <a:gd name="T93" fmla="*/ 149 h 1704"/>
                <a:gd name="T94" fmla="*/ 21 w 1702"/>
                <a:gd name="T95" fmla="*/ 127 h 1704"/>
                <a:gd name="T96" fmla="*/ 21 w 1702"/>
                <a:gd name="T97" fmla="*/ 103 h 1704"/>
                <a:gd name="T98" fmla="*/ 27 w 1702"/>
                <a:gd name="T99" fmla="*/ 81 h 1704"/>
                <a:gd name="T100" fmla="*/ 37 w 1702"/>
                <a:gd name="T101" fmla="*/ 61 h 1704"/>
                <a:gd name="T102" fmla="*/ 52 w 1702"/>
                <a:gd name="T103" fmla="*/ 45 h 1704"/>
                <a:gd name="T104" fmla="*/ 70 w 1702"/>
                <a:gd name="T105" fmla="*/ 32 h 1704"/>
                <a:gd name="T106" fmla="*/ 91 w 1702"/>
                <a:gd name="T107" fmla="*/ 24 h 1704"/>
                <a:gd name="T108" fmla="*/ 114 w 1702"/>
                <a:gd name="T109" fmla="*/ 21 h 170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702"/>
                <a:gd name="T166" fmla="*/ 0 h 1704"/>
                <a:gd name="T167" fmla="*/ 1702 w 1702"/>
                <a:gd name="T168" fmla="*/ 1704 h 170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702" h="1704">
                  <a:moveTo>
                    <a:pt x="850" y="0"/>
                  </a:moveTo>
                  <a:lnTo>
                    <a:pt x="950" y="6"/>
                  </a:lnTo>
                  <a:lnTo>
                    <a:pt x="1046" y="24"/>
                  </a:lnTo>
                  <a:lnTo>
                    <a:pt x="1138" y="50"/>
                  </a:lnTo>
                  <a:lnTo>
                    <a:pt x="1224" y="88"/>
                  </a:lnTo>
                  <a:lnTo>
                    <a:pt x="1306" y="134"/>
                  </a:lnTo>
                  <a:lnTo>
                    <a:pt x="1382" y="188"/>
                  </a:lnTo>
                  <a:lnTo>
                    <a:pt x="1452" y="250"/>
                  </a:lnTo>
                  <a:lnTo>
                    <a:pt x="1514" y="320"/>
                  </a:lnTo>
                  <a:lnTo>
                    <a:pt x="1570" y="396"/>
                  </a:lnTo>
                  <a:lnTo>
                    <a:pt x="1616" y="478"/>
                  </a:lnTo>
                  <a:lnTo>
                    <a:pt x="1652" y="566"/>
                  </a:lnTo>
                  <a:lnTo>
                    <a:pt x="1680" y="658"/>
                  </a:lnTo>
                  <a:lnTo>
                    <a:pt x="1696" y="754"/>
                  </a:lnTo>
                  <a:lnTo>
                    <a:pt x="1702" y="852"/>
                  </a:lnTo>
                  <a:lnTo>
                    <a:pt x="1696" y="952"/>
                  </a:lnTo>
                  <a:lnTo>
                    <a:pt x="1680" y="1046"/>
                  </a:lnTo>
                  <a:lnTo>
                    <a:pt x="1652" y="1138"/>
                  </a:lnTo>
                  <a:lnTo>
                    <a:pt x="1616" y="1226"/>
                  </a:lnTo>
                  <a:lnTo>
                    <a:pt x="1570" y="1308"/>
                  </a:lnTo>
                  <a:lnTo>
                    <a:pt x="1514" y="1384"/>
                  </a:lnTo>
                  <a:lnTo>
                    <a:pt x="1452" y="1454"/>
                  </a:lnTo>
                  <a:lnTo>
                    <a:pt x="1382" y="1516"/>
                  </a:lnTo>
                  <a:lnTo>
                    <a:pt x="1306" y="1570"/>
                  </a:lnTo>
                  <a:lnTo>
                    <a:pt x="1224" y="1616"/>
                  </a:lnTo>
                  <a:lnTo>
                    <a:pt x="1138" y="1654"/>
                  </a:lnTo>
                  <a:lnTo>
                    <a:pt x="1046" y="1682"/>
                  </a:lnTo>
                  <a:lnTo>
                    <a:pt x="950" y="1698"/>
                  </a:lnTo>
                  <a:lnTo>
                    <a:pt x="850" y="1704"/>
                  </a:lnTo>
                  <a:lnTo>
                    <a:pt x="752" y="1698"/>
                  </a:lnTo>
                  <a:lnTo>
                    <a:pt x="656" y="1682"/>
                  </a:lnTo>
                  <a:lnTo>
                    <a:pt x="564" y="1654"/>
                  </a:lnTo>
                  <a:lnTo>
                    <a:pt x="476" y="1616"/>
                  </a:lnTo>
                  <a:lnTo>
                    <a:pt x="394" y="1570"/>
                  </a:lnTo>
                  <a:lnTo>
                    <a:pt x="318" y="1516"/>
                  </a:lnTo>
                  <a:lnTo>
                    <a:pt x="250" y="1454"/>
                  </a:lnTo>
                  <a:lnTo>
                    <a:pt x="186" y="1384"/>
                  </a:lnTo>
                  <a:lnTo>
                    <a:pt x="132" y="1308"/>
                  </a:lnTo>
                  <a:lnTo>
                    <a:pt x="86" y="1226"/>
                  </a:lnTo>
                  <a:lnTo>
                    <a:pt x="48" y="1138"/>
                  </a:lnTo>
                  <a:lnTo>
                    <a:pt x="22" y="1046"/>
                  </a:lnTo>
                  <a:lnTo>
                    <a:pt x="4" y="952"/>
                  </a:lnTo>
                  <a:lnTo>
                    <a:pt x="0" y="852"/>
                  </a:lnTo>
                  <a:lnTo>
                    <a:pt x="4" y="754"/>
                  </a:lnTo>
                  <a:lnTo>
                    <a:pt x="22" y="658"/>
                  </a:lnTo>
                  <a:lnTo>
                    <a:pt x="48" y="566"/>
                  </a:lnTo>
                  <a:lnTo>
                    <a:pt x="86" y="478"/>
                  </a:lnTo>
                  <a:lnTo>
                    <a:pt x="132" y="396"/>
                  </a:lnTo>
                  <a:lnTo>
                    <a:pt x="186" y="320"/>
                  </a:lnTo>
                  <a:lnTo>
                    <a:pt x="250" y="250"/>
                  </a:lnTo>
                  <a:lnTo>
                    <a:pt x="318" y="188"/>
                  </a:lnTo>
                  <a:lnTo>
                    <a:pt x="394" y="134"/>
                  </a:lnTo>
                  <a:lnTo>
                    <a:pt x="476" y="88"/>
                  </a:lnTo>
                  <a:lnTo>
                    <a:pt x="564" y="50"/>
                  </a:lnTo>
                  <a:lnTo>
                    <a:pt x="656" y="24"/>
                  </a:lnTo>
                  <a:lnTo>
                    <a:pt x="752" y="6"/>
                  </a:lnTo>
                  <a:lnTo>
                    <a:pt x="850" y="0"/>
                  </a:lnTo>
                  <a:close/>
                  <a:moveTo>
                    <a:pt x="850" y="154"/>
                  </a:moveTo>
                  <a:lnTo>
                    <a:pt x="938" y="160"/>
                  </a:lnTo>
                  <a:lnTo>
                    <a:pt x="1022" y="176"/>
                  </a:lnTo>
                  <a:lnTo>
                    <a:pt x="1102" y="202"/>
                  </a:lnTo>
                  <a:lnTo>
                    <a:pt x="1178" y="236"/>
                  </a:lnTo>
                  <a:lnTo>
                    <a:pt x="1248" y="280"/>
                  </a:lnTo>
                  <a:lnTo>
                    <a:pt x="1314" y="332"/>
                  </a:lnTo>
                  <a:lnTo>
                    <a:pt x="1372" y="390"/>
                  </a:lnTo>
                  <a:lnTo>
                    <a:pt x="1422" y="454"/>
                  </a:lnTo>
                  <a:lnTo>
                    <a:pt x="1466" y="524"/>
                  </a:lnTo>
                  <a:lnTo>
                    <a:pt x="1500" y="600"/>
                  </a:lnTo>
                  <a:lnTo>
                    <a:pt x="1526" y="680"/>
                  </a:lnTo>
                  <a:lnTo>
                    <a:pt x="1542" y="764"/>
                  </a:lnTo>
                  <a:lnTo>
                    <a:pt x="1548" y="852"/>
                  </a:lnTo>
                  <a:lnTo>
                    <a:pt x="1542" y="940"/>
                  </a:lnTo>
                  <a:lnTo>
                    <a:pt x="1526" y="1024"/>
                  </a:lnTo>
                  <a:lnTo>
                    <a:pt x="1500" y="1104"/>
                  </a:lnTo>
                  <a:lnTo>
                    <a:pt x="1466" y="1180"/>
                  </a:lnTo>
                  <a:lnTo>
                    <a:pt x="1422" y="1250"/>
                  </a:lnTo>
                  <a:lnTo>
                    <a:pt x="1372" y="1314"/>
                  </a:lnTo>
                  <a:lnTo>
                    <a:pt x="1314" y="1374"/>
                  </a:lnTo>
                  <a:lnTo>
                    <a:pt x="1248" y="1424"/>
                  </a:lnTo>
                  <a:lnTo>
                    <a:pt x="1178" y="1468"/>
                  </a:lnTo>
                  <a:lnTo>
                    <a:pt x="1102" y="1502"/>
                  </a:lnTo>
                  <a:lnTo>
                    <a:pt x="1022" y="1528"/>
                  </a:lnTo>
                  <a:lnTo>
                    <a:pt x="938" y="1544"/>
                  </a:lnTo>
                  <a:lnTo>
                    <a:pt x="850" y="1550"/>
                  </a:lnTo>
                  <a:lnTo>
                    <a:pt x="764" y="1544"/>
                  </a:lnTo>
                  <a:lnTo>
                    <a:pt x="680" y="1528"/>
                  </a:lnTo>
                  <a:lnTo>
                    <a:pt x="600" y="1502"/>
                  </a:lnTo>
                  <a:lnTo>
                    <a:pt x="524" y="1468"/>
                  </a:lnTo>
                  <a:lnTo>
                    <a:pt x="452" y="1424"/>
                  </a:lnTo>
                  <a:lnTo>
                    <a:pt x="388" y="1374"/>
                  </a:lnTo>
                  <a:lnTo>
                    <a:pt x="330" y="1314"/>
                  </a:lnTo>
                  <a:lnTo>
                    <a:pt x="278" y="1250"/>
                  </a:lnTo>
                  <a:lnTo>
                    <a:pt x="236" y="1180"/>
                  </a:lnTo>
                  <a:lnTo>
                    <a:pt x="200" y="1104"/>
                  </a:lnTo>
                  <a:lnTo>
                    <a:pt x="174" y="1024"/>
                  </a:lnTo>
                  <a:lnTo>
                    <a:pt x="158" y="940"/>
                  </a:lnTo>
                  <a:lnTo>
                    <a:pt x="154" y="852"/>
                  </a:lnTo>
                  <a:lnTo>
                    <a:pt x="158" y="764"/>
                  </a:lnTo>
                  <a:lnTo>
                    <a:pt x="174" y="680"/>
                  </a:lnTo>
                  <a:lnTo>
                    <a:pt x="200" y="600"/>
                  </a:lnTo>
                  <a:lnTo>
                    <a:pt x="236" y="524"/>
                  </a:lnTo>
                  <a:lnTo>
                    <a:pt x="278" y="454"/>
                  </a:lnTo>
                  <a:lnTo>
                    <a:pt x="330" y="390"/>
                  </a:lnTo>
                  <a:lnTo>
                    <a:pt x="388" y="332"/>
                  </a:lnTo>
                  <a:lnTo>
                    <a:pt x="452" y="280"/>
                  </a:lnTo>
                  <a:lnTo>
                    <a:pt x="524" y="236"/>
                  </a:lnTo>
                  <a:lnTo>
                    <a:pt x="600" y="202"/>
                  </a:lnTo>
                  <a:lnTo>
                    <a:pt x="680" y="176"/>
                  </a:lnTo>
                  <a:lnTo>
                    <a:pt x="764" y="160"/>
                  </a:lnTo>
                  <a:lnTo>
                    <a:pt x="850" y="154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03" name="Freeform 6"/>
            <p:cNvSpPr>
              <a:spLocks/>
            </p:cNvSpPr>
            <p:nvPr/>
          </p:nvSpPr>
          <p:spPr bwMode="auto">
            <a:xfrm>
              <a:off x="476" y="2251"/>
              <a:ext cx="393" cy="365"/>
            </a:xfrm>
            <a:custGeom>
              <a:avLst/>
              <a:gdLst>
                <a:gd name="T0" fmla="*/ 0 w 1192"/>
                <a:gd name="T1" fmla="*/ 49 h 1108"/>
                <a:gd name="T2" fmla="*/ 98 w 1192"/>
                <a:gd name="T3" fmla="*/ 49 h 1108"/>
                <a:gd name="T4" fmla="*/ 60 w 1192"/>
                <a:gd name="T5" fmla="*/ 0 h 1108"/>
                <a:gd name="T6" fmla="*/ 85 w 1192"/>
                <a:gd name="T7" fmla="*/ 0 h 1108"/>
                <a:gd name="T8" fmla="*/ 130 w 1192"/>
                <a:gd name="T9" fmla="*/ 60 h 1108"/>
                <a:gd name="T10" fmla="*/ 85 w 1192"/>
                <a:gd name="T11" fmla="*/ 120 h 1108"/>
                <a:gd name="T12" fmla="*/ 61 w 1192"/>
                <a:gd name="T13" fmla="*/ 120 h 1108"/>
                <a:gd name="T14" fmla="*/ 99 w 1192"/>
                <a:gd name="T15" fmla="*/ 71 h 1108"/>
                <a:gd name="T16" fmla="*/ 0 w 1192"/>
                <a:gd name="T17" fmla="*/ 71 h 1108"/>
                <a:gd name="T18" fmla="*/ 0 w 1192"/>
                <a:gd name="T19" fmla="*/ 49 h 1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92"/>
                <a:gd name="T31" fmla="*/ 0 h 1108"/>
                <a:gd name="T32" fmla="*/ 1192 w 1192"/>
                <a:gd name="T33" fmla="*/ 1108 h 11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92" h="1108">
                  <a:moveTo>
                    <a:pt x="0" y="454"/>
                  </a:moveTo>
                  <a:lnTo>
                    <a:pt x="902" y="454"/>
                  </a:lnTo>
                  <a:lnTo>
                    <a:pt x="554" y="0"/>
                  </a:lnTo>
                  <a:lnTo>
                    <a:pt x="784" y="0"/>
                  </a:lnTo>
                  <a:lnTo>
                    <a:pt x="1192" y="554"/>
                  </a:lnTo>
                  <a:lnTo>
                    <a:pt x="784" y="1108"/>
                  </a:lnTo>
                  <a:lnTo>
                    <a:pt x="560" y="1108"/>
                  </a:lnTo>
                  <a:lnTo>
                    <a:pt x="908" y="654"/>
                  </a:lnTo>
                  <a:lnTo>
                    <a:pt x="0" y="654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292" name="Text Box 14"/>
          <p:cNvSpPr txBox="1">
            <a:spLocks noChangeArrowheads="1"/>
          </p:cNvSpPr>
          <p:nvPr/>
        </p:nvSpPr>
        <p:spPr bwMode="auto">
          <a:xfrm>
            <a:off x="404813" y="1146175"/>
            <a:ext cx="789622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rgbClr val="996633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just">
              <a:spcBef>
                <a:spcPct val="20000"/>
              </a:spcBef>
              <a:buClr>
                <a:srgbClr val="008080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just">
              <a:spcBef>
                <a:spcPct val="20000"/>
              </a:spcBef>
              <a:buChar char="•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just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just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l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400" dirty="0">
                <a:latin typeface="新細明體" panose="02020500000000000000" pitchFamily="18" charset="-120"/>
              </a:rPr>
              <a:t>已知</a:t>
            </a:r>
            <a:r>
              <a:rPr lang="en-US" altLang="zh-TW" sz="2400" dirty="0">
                <a:latin typeface="新細明體" panose="02020500000000000000" pitchFamily="18" charset="-120"/>
              </a:rPr>
              <a:t>B</a:t>
            </a:r>
            <a:r>
              <a:rPr lang="zh-TW" altLang="en-US" sz="2400" dirty="0">
                <a:latin typeface="新細明體" panose="02020500000000000000" pitchFamily="18" charset="-120"/>
              </a:rPr>
              <a:t>事件的發生，則 </a:t>
            </a:r>
            <a:r>
              <a:rPr lang="en-US" altLang="zh-TW" sz="2400" i="1" dirty="0"/>
              <a:t>A </a:t>
            </a:r>
            <a:r>
              <a:rPr lang="zh-TW" altLang="en-US" sz="2400" dirty="0">
                <a:latin typeface="新細明體" panose="02020500000000000000" pitchFamily="18" charset="-120"/>
              </a:rPr>
              <a:t>事件發生的機率即稱為條件機率</a:t>
            </a:r>
            <a:r>
              <a:rPr lang="en-US" altLang="zh-TW" sz="2400" dirty="0">
                <a:latin typeface="新細明體" panose="02020500000000000000" pitchFamily="18" charset="-120"/>
              </a:rPr>
              <a:t>(conditional probability)</a:t>
            </a:r>
            <a:r>
              <a:rPr lang="zh-TW" altLang="en-US" sz="2400" dirty="0">
                <a:latin typeface="新細明體" panose="02020500000000000000" pitchFamily="18" charset="-120"/>
              </a:rPr>
              <a:t>，以</a:t>
            </a:r>
            <a:r>
              <a:rPr lang="en-US" altLang="zh-TW" sz="2400" i="1" dirty="0"/>
              <a:t>P(A|B)</a:t>
            </a:r>
            <a:r>
              <a:rPr lang="zh-TW" altLang="en-US" sz="2400" dirty="0">
                <a:latin typeface="新細明體" panose="02020500000000000000" pitchFamily="18" charset="-120"/>
              </a:rPr>
              <a:t>表示之，</a:t>
            </a:r>
          </a:p>
          <a:p>
            <a:pPr algn="l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400" dirty="0">
                <a:latin typeface="新細明體" panose="02020500000000000000" pitchFamily="18" charset="-120"/>
              </a:rPr>
              <a:t>而定義為：</a:t>
            </a:r>
          </a:p>
          <a:p>
            <a:pPr algn="l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400" dirty="0">
                <a:latin typeface="新細明體" panose="02020500000000000000" pitchFamily="18" charset="-120"/>
              </a:rPr>
              <a:t>同理，</a:t>
            </a:r>
            <a:r>
              <a:rPr lang="en-US" altLang="zh-TW" sz="2400" i="1" dirty="0">
                <a:solidFill>
                  <a:srgbClr val="0000FF"/>
                </a:solidFill>
              </a:rPr>
              <a:t>P(B|A)</a:t>
            </a:r>
            <a:r>
              <a:rPr lang="zh-TW" altLang="en-US" sz="2400" dirty="0">
                <a:latin typeface="新細明體" panose="02020500000000000000" pitchFamily="18" charset="-120"/>
              </a:rPr>
              <a:t>已知事件 </a:t>
            </a:r>
            <a:r>
              <a:rPr lang="en-US" altLang="zh-TW" sz="2400" i="1" dirty="0"/>
              <a:t>A </a:t>
            </a:r>
            <a:r>
              <a:rPr lang="zh-TW" altLang="en-US" sz="2400" dirty="0">
                <a:latin typeface="新細明體" panose="02020500000000000000" pitchFamily="18" charset="-120"/>
              </a:rPr>
              <a:t>發生後，事件 </a:t>
            </a:r>
            <a:r>
              <a:rPr lang="en-US" altLang="zh-TW" sz="2400" i="1" dirty="0"/>
              <a:t>B </a:t>
            </a:r>
            <a:r>
              <a:rPr lang="zh-TW" altLang="en-US" sz="2400" dirty="0">
                <a:latin typeface="新細明體" panose="02020500000000000000" pitchFamily="18" charset="-120"/>
              </a:rPr>
              <a:t>發生的機率</a:t>
            </a:r>
          </a:p>
          <a:p>
            <a:pPr algn="l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400" dirty="0">
                <a:latin typeface="新細明體" panose="02020500000000000000" pitchFamily="18" charset="-120"/>
              </a:rPr>
              <a:t>綜合以上兩個條件機率之公式，可推演出以下之法則：</a:t>
            </a:r>
          </a:p>
        </p:txBody>
      </p:sp>
      <p:pic>
        <p:nvPicPr>
          <p:cNvPr id="1229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1912938"/>
            <a:ext cx="2319337" cy="715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12294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38" y="2532063"/>
            <a:ext cx="1439862" cy="706437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95" name="Group 29"/>
          <p:cNvGrpSpPr>
            <a:grpSpLocks/>
          </p:cNvGrpSpPr>
          <p:nvPr/>
        </p:nvGrpSpPr>
        <p:grpSpPr bwMode="auto">
          <a:xfrm>
            <a:off x="127000" y="3759200"/>
            <a:ext cx="8054975" cy="679450"/>
            <a:chOff x="80" y="2368"/>
            <a:chExt cx="5074" cy="428"/>
          </a:xfrm>
        </p:grpSpPr>
        <p:sp>
          <p:nvSpPr>
            <p:cNvPr id="12298" name="Text Box 23"/>
            <p:cNvSpPr txBox="1">
              <a:spLocks noChangeArrowheads="1"/>
            </p:cNvSpPr>
            <p:nvPr/>
          </p:nvSpPr>
          <p:spPr bwMode="auto">
            <a:xfrm>
              <a:off x="960" y="2440"/>
              <a:ext cx="13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rgbClr val="996633"/>
                </a:buClr>
                <a:buSzPct val="80000"/>
                <a:buFont typeface="Arial" panose="020B0604020202020204" pitchFamily="34" charset="0"/>
                <a:buChar char="►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algn="just">
                <a:spcBef>
                  <a:spcPct val="20000"/>
                </a:spcBef>
                <a:buClr>
                  <a:srgbClr val="008080"/>
                </a:buClr>
                <a:buSzPct val="80000"/>
                <a:buFont typeface="Arial" panose="020B0604020202020204" pitchFamily="34" charset="0"/>
                <a:buChar char="►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algn="just">
                <a:spcBef>
                  <a:spcPct val="20000"/>
                </a:spcBef>
                <a:buChar char="•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algn="just">
                <a:spcBef>
                  <a:spcPct val="20000"/>
                </a:spcBef>
                <a:buChar char="–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algn="just">
                <a:spcBef>
                  <a:spcPct val="20000"/>
                </a:spcBef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TW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機率乘法法則</a:t>
              </a:r>
            </a:p>
          </p:txBody>
        </p:sp>
        <p:grpSp>
          <p:nvGrpSpPr>
            <p:cNvPr id="12299" name="Group 24"/>
            <p:cNvGrpSpPr>
              <a:grpSpLocks/>
            </p:cNvGrpSpPr>
            <p:nvPr/>
          </p:nvGrpSpPr>
          <p:grpSpPr bwMode="auto">
            <a:xfrm>
              <a:off x="80" y="2368"/>
              <a:ext cx="5074" cy="428"/>
              <a:chOff x="147" y="2032"/>
              <a:chExt cx="5074" cy="428"/>
            </a:xfrm>
          </p:grpSpPr>
          <p:sp>
            <p:nvSpPr>
              <p:cNvPr id="12300" name="Oval 25"/>
              <p:cNvSpPr>
                <a:spLocks noChangeArrowheads="1"/>
              </p:cNvSpPr>
              <p:nvPr/>
            </p:nvSpPr>
            <p:spPr bwMode="auto">
              <a:xfrm>
                <a:off x="147" y="2032"/>
                <a:ext cx="907" cy="408"/>
              </a:xfrm>
              <a:prstGeom prst="ellipse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rgbClr val="996633"/>
                  </a:buClr>
                  <a:buSzPct val="80000"/>
                  <a:buFont typeface="Arial" panose="020B0604020202020204" pitchFamily="34" charset="0"/>
                  <a:buChar char="►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rgbClr val="008080"/>
                  </a:buClr>
                  <a:buSzPct val="80000"/>
                  <a:buFont typeface="Arial" panose="020B0604020202020204" pitchFamily="34" charset="0"/>
                  <a:buChar char="►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just">
                  <a:spcBef>
                    <a:spcPct val="20000"/>
                  </a:spcBef>
                  <a:buChar char="•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just">
                  <a:spcBef>
                    <a:spcPct val="20000"/>
                  </a:spcBef>
                  <a:buChar char="–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just">
                  <a:spcBef>
                    <a:spcPct val="20000"/>
                  </a:spcBef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TW" altLang="en-US" sz="2500">
                    <a:solidFill>
                      <a:schemeClr val="bg1"/>
                    </a:solidFill>
                    <a:latin typeface="굴림" pitchFamily="34" charset="-127"/>
                    <a:ea typeface="華康POP1體W9" pitchFamily="81" charset="-120"/>
                  </a:rPr>
                  <a:t>定理</a:t>
                </a:r>
                <a:r>
                  <a:rPr lang="en-US" altLang="zh-TW" sz="2500">
                    <a:solidFill>
                      <a:schemeClr val="bg1"/>
                    </a:solidFill>
                    <a:latin typeface="華康POP1體W7" pitchFamily="81" charset="-120"/>
                    <a:ea typeface="華康POP1體W7" pitchFamily="81" charset="-120"/>
                  </a:rPr>
                  <a:t>6.2</a:t>
                </a:r>
              </a:p>
            </p:txBody>
          </p:sp>
          <p:sp>
            <p:nvSpPr>
              <p:cNvPr id="12301" name="Line 26"/>
              <p:cNvSpPr>
                <a:spLocks noChangeShapeType="1"/>
              </p:cNvSpPr>
              <p:nvPr/>
            </p:nvSpPr>
            <p:spPr bwMode="auto">
              <a:xfrm flipV="1">
                <a:off x="421" y="2460"/>
                <a:ext cx="4800" cy="0"/>
              </a:xfrm>
              <a:prstGeom prst="line">
                <a:avLst/>
              </a:prstGeom>
              <a:noFill/>
              <a:ln w="254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12296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58"/>
          <a:stretch>
            <a:fillRect/>
          </a:stretch>
        </p:blipFill>
        <p:spPr bwMode="auto">
          <a:xfrm>
            <a:off x="485775" y="4559300"/>
            <a:ext cx="80391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7" t="46809" r="998"/>
          <a:stretch>
            <a:fillRect/>
          </a:stretch>
        </p:blipFill>
        <p:spPr bwMode="auto">
          <a:xfrm>
            <a:off x="4117975" y="5416550"/>
            <a:ext cx="33559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1022503" y="4438650"/>
            <a:ext cx="1461265" cy="49371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019749" y="4468813"/>
            <a:ext cx="792088" cy="46355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752762" y="4445000"/>
            <a:ext cx="792088" cy="487363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3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173038"/>
            <a:ext cx="7886700" cy="1143000"/>
          </a:xfrm>
        </p:spPr>
        <p:txBody>
          <a:bodyPr/>
          <a:lstStyle/>
          <a:p>
            <a:pPr eaLnBrk="1" hangingPunct="1"/>
            <a:r>
              <a:rPr lang="zh-TW" altLang="en-US" dirty="0" smtClean="0">
                <a:solidFill>
                  <a:srgbClr val="FF0000"/>
                </a:solidFill>
              </a:rPr>
              <a:t>貝氏定理</a:t>
            </a: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339725" y="311150"/>
            <a:ext cx="857250" cy="857250"/>
            <a:chOff x="372" y="2116"/>
            <a:chExt cx="624" cy="625"/>
          </a:xfrm>
        </p:grpSpPr>
        <p:sp>
          <p:nvSpPr>
            <p:cNvPr id="15372" name="Freeform 4"/>
            <p:cNvSpPr>
              <a:spLocks noEditPoints="1"/>
            </p:cNvSpPr>
            <p:nvPr/>
          </p:nvSpPr>
          <p:spPr bwMode="auto">
            <a:xfrm>
              <a:off x="372" y="2116"/>
              <a:ext cx="624" cy="625"/>
            </a:xfrm>
            <a:custGeom>
              <a:avLst/>
              <a:gdLst>
                <a:gd name="T0" fmla="*/ 128 w 1702"/>
                <a:gd name="T1" fmla="*/ 1 h 1704"/>
                <a:gd name="T2" fmla="*/ 153 w 1702"/>
                <a:gd name="T3" fmla="*/ 7 h 1704"/>
                <a:gd name="T4" fmla="*/ 176 w 1702"/>
                <a:gd name="T5" fmla="*/ 18 h 1704"/>
                <a:gd name="T6" fmla="*/ 195 w 1702"/>
                <a:gd name="T7" fmla="*/ 34 h 1704"/>
                <a:gd name="T8" fmla="*/ 211 w 1702"/>
                <a:gd name="T9" fmla="*/ 53 h 1704"/>
                <a:gd name="T10" fmla="*/ 222 w 1702"/>
                <a:gd name="T11" fmla="*/ 76 h 1704"/>
                <a:gd name="T12" fmla="*/ 228 w 1702"/>
                <a:gd name="T13" fmla="*/ 102 h 1704"/>
                <a:gd name="T14" fmla="*/ 228 w 1702"/>
                <a:gd name="T15" fmla="*/ 128 h 1704"/>
                <a:gd name="T16" fmla="*/ 222 w 1702"/>
                <a:gd name="T17" fmla="*/ 153 h 1704"/>
                <a:gd name="T18" fmla="*/ 211 w 1702"/>
                <a:gd name="T19" fmla="*/ 176 h 1704"/>
                <a:gd name="T20" fmla="*/ 195 w 1702"/>
                <a:gd name="T21" fmla="*/ 195 h 1704"/>
                <a:gd name="T22" fmla="*/ 176 w 1702"/>
                <a:gd name="T23" fmla="*/ 211 h 1704"/>
                <a:gd name="T24" fmla="*/ 153 w 1702"/>
                <a:gd name="T25" fmla="*/ 223 h 1704"/>
                <a:gd name="T26" fmla="*/ 128 w 1702"/>
                <a:gd name="T27" fmla="*/ 229 h 1704"/>
                <a:gd name="T28" fmla="*/ 101 w 1702"/>
                <a:gd name="T29" fmla="*/ 229 h 1704"/>
                <a:gd name="T30" fmla="*/ 76 w 1702"/>
                <a:gd name="T31" fmla="*/ 223 h 1704"/>
                <a:gd name="T32" fmla="*/ 53 w 1702"/>
                <a:gd name="T33" fmla="*/ 211 h 1704"/>
                <a:gd name="T34" fmla="*/ 34 w 1702"/>
                <a:gd name="T35" fmla="*/ 195 h 1704"/>
                <a:gd name="T36" fmla="*/ 18 w 1702"/>
                <a:gd name="T37" fmla="*/ 176 h 1704"/>
                <a:gd name="T38" fmla="*/ 7 w 1702"/>
                <a:gd name="T39" fmla="*/ 153 h 1704"/>
                <a:gd name="T40" fmla="*/ 0 w 1702"/>
                <a:gd name="T41" fmla="*/ 128 h 1704"/>
                <a:gd name="T42" fmla="*/ 0 w 1702"/>
                <a:gd name="T43" fmla="*/ 102 h 1704"/>
                <a:gd name="T44" fmla="*/ 7 w 1702"/>
                <a:gd name="T45" fmla="*/ 76 h 1704"/>
                <a:gd name="T46" fmla="*/ 18 w 1702"/>
                <a:gd name="T47" fmla="*/ 53 h 1704"/>
                <a:gd name="T48" fmla="*/ 34 w 1702"/>
                <a:gd name="T49" fmla="*/ 34 h 1704"/>
                <a:gd name="T50" fmla="*/ 53 w 1702"/>
                <a:gd name="T51" fmla="*/ 18 h 1704"/>
                <a:gd name="T52" fmla="*/ 76 w 1702"/>
                <a:gd name="T53" fmla="*/ 7 h 1704"/>
                <a:gd name="T54" fmla="*/ 101 w 1702"/>
                <a:gd name="T55" fmla="*/ 1 h 1704"/>
                <a:gd name="T56" fmla="*/ 114 w 1702"/>
                <a:gd name="T57" fmla="*/ 21 h 1704"/>
                <a:gd name="T58" fmla="*/ 137 w 1702"/>
                <a:gd name="T59" fmla="*/ 24 h 1704"/>
                <a:gd name="T60" fmla="*/ 158 w 1702"/>
                <a:gd name="T61" fmla="*/ 32 h 1704"/>
                <a:gd name="T62" fmla="*/ 177 w 1702"/>
                <a:gd name="T63" fmla="*/ 45 h 1704"/>
                <a:gd name="T64" fmla="*/ 191 w 1702"/>
                <a:gd name="T65" fmla="*/ 61 h 1704"/>
                <a:gd name="T66" fmla="*/ 202 w 1702"/>
                <a:gd name="T67" fmla="*/ 81 h 1704"/>
                <a:gd name="T68" fmla="*/ 207 w 1702"/>
                <a:gd name="T69" fmla="*/ 103 h 1704"/>
                <a:gd name="T70" fmla="*/ 207 w 1702"/>
                <a:gd name="T71" fmla="*/ 127 h 1704"/>
                <a:gd name="T72" fmla="*/ 202 w 1702"/>
                <a:gd name="T73" fmla="*/ 149 h 1704"/>
                <a:gd name="T74" fmla="*/ 191 w 1702"/>
                <a:gd name="T75" fmla="*/ 168 h 1704"/>
                <a:gd name="T76" fmla="*/ 177 w 1702"/>
                <a:gd name="T77" fmla="*/ 185 h 1704"/>
                <a:gd name="T78" fmla="*/ 158 w 1702"/>
                <a:gd name="T79" fmla="*/ 197 h 1704"/>
                <a:gd name="T80" fmla="*/ 137 w 1702"/>
                <a:gd name="T81" fmla="*/ 205 h 1704"/>
                <a:gd name="T82" fmla="*/ 114 w 1702"/>
                <a:gd name="T83" fmla="*/ 209 h 1704"/>
                <a:gd name="T84" fmla="*/ 91 w 1702"/>
                <a:gd name="T85" fmla="*/ 205 h 1704"/>
                <a:gd name="T86" fmla="*/ 70 w 1702"/>
                <a:gd name="T87" fmla="*/ 197 h 1704"/>
                <a:gd name="T88" fmla="*/ 52 w 1702"/>
                <a:gd name="T89" fmla="*/ 185 h 1704"/>
                <a:gd name="T90" fmla="*/ 37 w 1702"/>
                <a:gd name="T91" fmla="*/ 168 h 1704"/>
                <a:gd name="T92" fmla="*/ 27 w 1702"/>
                <a:gd name="T93" fmla="*/ 149 h 1704"/>
                <a:gd name="T94" fmla="*/ 21 w 1702"/>
                <a:gd name="T95" fmla="*/ 127 h 1704"/>
                <a:gd name="T96" fmla="*/ 21 w 1702"/>
                <a:gd name="T97" fmla="*/ 103 h 1704"/>
                <a:gd name="T98" fmla="*/ 27 w 1702"/>
                <a:gd name="T99" fmla="*/ 81 h 1704"/>
                <a:gd name="T100" fmla="*/ 37 w 1702"/>
                <a:gd name="T101" fmla="*/ 61 h 1704"/>
                <a:gd name="T102" fmla="*/ 52 w 1702"/>
                <a:gd name="T103" fmla="*/ 45 h 1704"/>
                <a:gd name="T104" fmla="*/ 70 w 1702"/>
                <a:gd name="T105" fmla="*/ 32 h 1704"/>
                <a:gd name="T106" fmla="*/ 91 w 1702"/>
                <a:gd name="T107" fmla="*/ 24 h 1704"/>
                <a:gd name="T108" fmla="*/ 114 w 1702"/>
                <a:gd name="T109" fmla="*/ 21 h 170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702"/>
                <a:gd name="T166" fmla="*/ 0 h 1704"/>
                <a:gd name="T167" fmla="*/ 1702 w 1702"/>
                <a:gd name="T168" fmla="*/ 1704 h 170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702" h="1704">
                  <a:moveTo>
                    <a:pt x="850" y="0"/>
                  </a:moveTo>
                  <a:lnTo>
                    <a:pt x="950" y="6"/>
                  </a:lnTo>
                  <a:lnTo>
                    <a:pt x="1046" y="24"/>
                  </a:lnTo>
                  <a:lnTo>
                    <a:pt x="1138" y="50"/>
                  </a:lnTo>
                  <a:lnTo>
                    <a:pt x="1224" y="88"/>
                  </a:lnTo>
                  <a:lnTo>
                    <a:pt x="1306" y="134"/>
                  </a:lnTo>
                  <a:lnTo>
                    <a:pt x="1382" y="188"/>
                  </a:lnTo>
                  <a:lnTo>
                    <a:pt x="1452" y="250"/>
                  </a:lnTo>
                  <a:lnTo>
                    <a:pt x="1514" y="320"/>
                  </a:lnTo>
                  <a:lnTo>
                    <a:pt x="1570" y="396"/>
                  </a:lnTo>
                  <a:lnTo>
                    <a:pt x="1616" y="478"/>
                  </a:lnTo>
                  <a:lnTo>
                    <a:pt x="1652" y="566"/>
                  </a:lnTo>
                  <a:lnTo>
                    <a:pt x="1680" y="658"/>
                  </a:lnTo>
                  <a:lnTo>
                    <a:pt x="1696" y="754"/>
                  </a:lnTo>
                  <a:lnTo>
                    <a:pt x="1702" y="852"/>
                  </a:lnTo>
                  <a:lnTo>
                    <a:pt x="1696" y="952"/>
                  </a:lnTo>
                  <a:lnTo>
                    <a:pt x="1680" y="1046"/>
                  </a:lnTo>
                  <a:lnTo>
                    <a:pt x="1652" y="1138"/>
                  </a:lnTo>
                  <a:lnTo>
                    <a:pt x="1616" y="1226"/>
                  </a:lnTo>
                  <a:lnTo>
                    <a:pt x="1570" y="1308"/>
                  </a:lnTo>
                  <a:lnTo>
                    <a:pt x="1514" y="1384"/>
                  </a:lnTo>
                  <a:lnTo>
                    <a:pt x="1452" y="1454"/>
                  </a:lnTo>
                  <a:lnTo>
                    <a:pt x="1382" y="1516"/>
                  </a:lnTo>
                  <a:lnTo>
                    <a:pt x="1306" y="1570"/>
                  </a:lnTo>
                  <a:lnTo>
                    <a:pt x="1224" y="1616"/>
                  </a:lnTo>
                  <a:lnTo>
                    <a:pt x="1138" y="1654"/>
                  </a:lnTo>
                  <a:lnTo>
                    <a:pt x="1046" y="1682"/>
                  </a:lnTo>
                  <a:lnTo>
                    <a:pt x="950" y="1698"/>
                  </a:lnTo>
                  <a:lnTo>
                    <a:pt x="850" y="1704"/>
                  </a:lnTo>
                  <a:lnTo>
                    <a:pt x="752" y="1698"/>
                  </a:lnTo>
                  <a:lnTo>
                    <a:pt x="656" y="1682"/>
                  </a:lnTo>
                  <a:lnTo>
                    <a:pt x="564" y="1654"/>
                  </a:lnTo>
                  <a:lnTo>
                    <a:pt x="476" y="1616"/>
                  </a:lnTo>
                  <a:lnTo>
                    <a:pt x="394" y="1570"/>
                  </a:lnTo>
                  <a:lnTo>
                    <a:pt x="318" y="1516"/>
                  </a:lnTo>
                  <a:lnTo>
                    <a:pt x="250" y="1454"/>
                  </a:lnTo>
                  <a:lnTo>
                    <a:pt x="186" y="1384"/>
                  </a:lnTo>
                  <a:lnTo>
                    <a:pt x="132" y="1308"/>
                  </a:lnTo>
                  <a:lnTo>
                    <a:pt x="86" y="1226"/>
                  </a:lnTo>
                  <a:lnTo>
                    <a:pt x="48" y="1138"/>
                  </a:lnTo>
                  <a:lnTo>
                    <a:pt x="22" y="1046"/>
                  </a:lnTo>
                  <a:lnTo>
                    <a:pt x="4" y="952"/>
                  </a:lnTo>
                  <a:lnTo>
                    <a:pt x="0" y="852"/>
                  </a:lnTo>
                  <a:lnTo>
                    <a:pt x="4" y="754"/>
                  </a:lnTo>
                  <a:lnTo>
                    <a:pt x="22" y="658"/>
                  </a:lnTo>
                  <a:lnTo>
                    <a:pt x="48" y="566"/>
                  </a:lnTo>
                  <a:lnTo>
                    <a:pt x="86" y="478"/>
                  </a:lnTo>
                  <a:lnTo>
                    <a:pt x="132" y="396"/>
                  </a:lnTo>
                  <a:lnTo>
                    <a:pt x="186" y="320"/>
                  </a:lnTo>
                  <a:lnTo>
                    <a:pt x="250" y="250"/>
                  </a:lnTo>
                  <a:lnTo>
                    <a:pt x="318" y="188"/>
                  </a:lnTo>
                  <a:lnTo>
                    <a:pt x="394" y="134"/>
                  </a:lnTo>
                  <a:lnTo>
                    <a:pt x="476" y="88"/>
                  </a:lnTo>
                  <a:lnTo>
                    <a:pt x="564" y="50"/>
                  </a:lnTo>
                  <a:lnTo>
                    <a:pt x="656" y="24"/>
                  </a:lnTo>
                  <a:lnTo>
                    <a:pt x="752" y="6"/>
                  </a:lnTo>
                  <a:lnTo>
                    <a:pt x="850" y="0"/>
                  </a:lnTo>
                  <a:close/>
                  <a:moveTo>
                    <a:pt x="850" y="154"/>
                  </a:moveTo>
                  <a:lnTo>
                    <a:pt x="938" y="160"/>
                  </a:lnTo>
                  <a:lnTo>
                    <a:pt x="1022" y="176"/>
                  </a:lnTo>
                  <a:lnTo>
                    <a:pt x="1102" y="202"/>
                  </a:lnTo>
                  <a:lnTo>
                    <a:pt x="1178" y="236"/>
                  </a:lnTo>
                  <a:lnTo>
                    <a:pt x="1248" y="280"/>
                  </a:lnTo>
                  <a:lnTo>
                    <a:pt x="1314" y="332"/>
                  </a:lnTo>
                  <a:lnTo>
                    <a:pt x="1372" y="390"/>
                  </a:lnTo>
                  <a:lnTo>
                    <a:pt x="1422" y="454"/>
                  </a:lnTo>
                  <a:lnTo>
                    <a:pt x="1466" y="524"/>
                  </a:lnTo>
                  <a:lnTo>
                    <a:pt x="1500" y="600"/>
                  </a:lnTo>
                  <a:lnTo>
                    <a:pt x="1526" y="680"/>
                  </a:lnTo>
                  <a:lnTo>
                    <a:pt x="1542" y="764"/>
                  </a:lnTo>
                  <a:lnTo>
                    <a:pt x="1548" y="852"/>
                  </a:lnTo>
                  <a:lnTo>
                    <a:pt x="1542" y="940"/>
                  </a:lnTo>
                  <a:lnTo>
                    <a:pt x="1526" y="1024"/>
                  </a:lnTo>
                  <a:lnTo>
                    <a:pt x="1500" y="1104"/>
                  </a:lnTo>
                  <a:lnTo>
                    <a:pt x="1466" y="1180"/>
                  </a:lnTo>
                  <a:lnTo>
                    <a:pt x="1422" y="1250"/>
                  </a:lnTo>
                  <a:lnTo>
                    <a:pt x="1372" y="1314"/>
                  </a:lnTo>
                  <a:lnTo>
                    <a:pt x="1314" y="1374"/>
                  </a:lnTo>
                  <a:lnTo>
                    <a:pt x="1248" y="1424"/>
                  </a:lnTo>
                  <a:lnTo>
                    <a:pt x="1178" y="1468"/>
                  </a:lnTo>
                  <a:lnTo>
                    <a:pt x="1102" y="1502"/>
                  </a:lnTo>
                  <a:lnTo>
                    <a:pt x="1022" y="1528"/>
                  </a:lnTo>
                  <a:lnTo>
                    <a:pt x="938" y="1544"/>
                  </a:lnTo>
                  <a:lnTo>
                    <a:pt x="850" y="1550"/>
                  </a:lnTo>
                  <a:lnTo>
                    <a:pt x="764" y="1544"/>
                  </a:lnTo>
                  <a:lnTo>
                    <a:pt x="680" y="1528"/>
                  </a:lnTo>
                  <a:lnTo>
                    <a:pt x="600" y="1502"/>
                  </a:lnTo>
                  <a:lnTo>
                    <a:pt x="524" y="1468"/>
                  </a:lnTo>
                  <a:lnTo>
                    <a:pt x="452" y="1424"/>
                  </a:lnTo>
                  <a:lnTo>
                    <a:pt x="388" y="1374"/>
                  </a:lnTo>
                  <a:lnTo>
                    <a:pt x="330" y="1314"/>
                  </a:lnTo>
                  <a:lnTo>
                    <a:pt x="278" y="1250"/>
                  </a:lnTo>
                  <a:lnTo>
                    <a:pt x="236" y="1180"/>
                  </a:lnTo>
                  <a:lnTo>
                    <a:pt x="200" y="1104"/>
                  </a:lnTo>
                  <a:lnTo>
                    <a:pt x="174" y="1024"/>
                  </a:lnTo>
                  <a:lnTo>
                    <a:pt x="158" y="940"/>
                  </a:lnTo>
                  <a:lnTo>
                    <a:pt x="154" y="852"/>
                  </a:lnTo>
                  <a:lnTo>
                    <a:pt x="158" y="764"/>
                  </a:lnTo>
                  <a:lnTo>
                    <a:pt x="174" y="680"/>
                  </a:lnTo>
                  <a:lnTo>
                    <a:pt x="200" y="600"/>
                  </a:lnTo>
                  <a:lnTo>
                    <a:pt x="236" y="524"/>
                  </a:lnTo>
                  <a:lnTo>
                    <a:pt x="278" y="454"/>
                  </a:lnTo>
                  <a:lnTo>
                    <a:pt x="330" y="390"/>
                  </a:lnTo>
                  <a:lnTo>
                    <a:pt x="388" y="332"/>
                  </a:lnTo>
                  <a:lnTo>
                    <a:pt x="452" y="280"/>
                  </a:lnTo>
                  <a:lnTo>
                    <a:pt x="524" y="236"/>
                  </a:lnTo>
                  <a:lnTo>
                    <a:pt x="600" y="202"/>
                  </a:lnTo>
                  <a:lnTo>
                    <a:pt x="680" y="176"/>
                  </a:lnTo>
                  <a:lnTo>
                    <a:pt x="764" y="160"/>
                  </a:lnTo>
                  <a:lnTo>
                    <a:pt x="850" y="154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73" name="Freeform 5"/>
            <p:cNvSpPr>
              <a:spLocks/>
            </p:cNvSpPr>
            <p:nvPr/>
          </p:nvSpPr>
          <p:spPr bwMode="auto">
            <a:xfrm>
              <a:off x="476" y="2251"/>
              <a:ext cx="393" cy="365"/>
            </a:xfrm>
            <a:custGeom>
              <a:avLst/>
              <a:gdLst>
                <a:gd name="T0" fmla="*/ 0 w 1192"/>
                <a:gd name="T1" fmla="*/ 49 h 1108"/>
                <a:gd name="T2" fmla="*/ 98 w 1192"/>
                <a:gd name="T3" fmla="*/ 49 h 1108"/>
                <a:gd name="T4" fmla="*/ 60 w 1192"/>
                <a:gd name="T5" fmla="*/ 0 h 1108"/>
                <a:gd name="T6" fmla="*/ 85 w 1192"/>
                <a:gd name="T7" fmla="*/ 0 h 1108"/>
                <a:gd name="T8" fmla="*/ 130 w 1192"/>
                <a:gd name="T9" fmla="*/ 60 h 1108"/>
                <a:gd name="T10" fmla="*/ 85 w 1192"/>
                <a:gd name="T11" fmla="*/ 120 h 1108"/>
                <a:gd name="T12" fmla="*/ 61 w 1192"/>
                <a:gd name="T13" fmla="*/ 120 h 1108"/>
                <a:gd name="T14" fmla="*/ 99 w 1192"/>
                <a:gd name="T15" fmla="*/ 71 h 1108"/>
                <a:gd name="T16" fmla="*/ 0 w 1192"/>
                <a:gd name="T17" fmla="*/ 71 h 1108"/>
                <a:gd name="T18" fmla="*/ 0 w 1192"/>
                <a:gd name="T19" fmla="*/ 49 h 1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92"/>
                <a:gd name="T31" fmla="*/ 0 h 1108"/>
                <a:gd name="T32" fmla="*/ 1192 w 1192"/>
                <a:gd name="T33" fmla="*/ 1108 h 11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92" h="1108">
                  <a:moveTo>
                    <a:pt x="0" y="454"/>
                  </a:moveTo>
                  <a:lnTo>
                    <a:pt x="902" y="454"/>
                  </a:lnTo>
                  <a:lnTo>
                    <a:pt x="554" y="0"/>
                  </a:lnTo>
                  <a:lnTo>
                    <a:pt x="784" y="0"/>
                  </a:lnTo>
                  <a:lnTo>
                    <a:pt x="1192" y="554"/>
                  </a:lnTo>
                  <a:lnTo>
                    <a:pt x="784" y="1108"/>
                  </a:lnTo>
                  <a:lnTo>
                    <a:pt x="560" y="1108"/>
                  </a:lnTo>
                  <a:lnTo>
                    <a:pt x="908" y="654"/>
                  </a:lnTo>
                  <a:lnTo>
                    <a:pt x="0" y="654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364" name="Text Box 9"/>
          <p:cNvSpPr txBox="1">
            <a:spLocks noChangeArrowheads="1"/>
          </p:cNvSpPr>
          <p:nvPr/>
        </p:nvSpPr>
        <p:spPr bwMode="auto">
          <a:xfrm>
            <a:off x="811213" y="1039813"/>
            <a:ext cx="7488237" cy="346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rgbClr val="996633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just">
              <a:spcBef>
                <a:spcPct val="20000"/>
              </a:spcBef>
              <a:buClr>
                <a:srgbClr val="008080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just">
              <a:spcBef>
                <a:spcPct val="20000"/>
              </a:spcBef>
              <a:buChar char="•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just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just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l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600" dirty="0">
                <a:latin typeface="新細明體" panose="02020500000000000000" pitchFamily="18" charset="-120"/>
              </a:rPr>
              <a:t>任一樣本空間可以不同的標準化分成不同類型的子空間組合，例如：依事件</a:t>
            </a:r>
            <a:r>
              <a:rPr lang="en-US" altLang="zh-TW" sz="2600" i="1" dirty="0"/>
              <a:t>A</a:t>
            </a:r>
            <a:r>
              <a:rPr lang="zh-TW" altLang="en-US" sz="2600" dirty="0">
                <a:latin typeface="新細明體" panose="02020500000000000000" pitchFamily="18" charset="-120"/>
              </a:rPr>
              <a:t>來做劃分，則</a:t>
            </a:r>
            <a:r>
              <a:rPr lang="zh-TW" altLang="en-US" sz="2600" dirty="0">
                <a:solidFill>
                  <a:srgbClr val="0000FF"/>
                </a:solidFill>
                <a:latin typeface="新細明體" panose="02020500000000000000" pitchFamily="18" charset="-120"/>
              </a:rPr>
              <a:t>樣本空間可分成</a:t>
            </a:r>
            <a:r>
              <a:rPr lang="en-US" altLang="zh-TW" sz="2600" i="1" dirty="0">
                <a:solidFill>
                  <a:srgbClr val="0000FF"/>
                </a:solidFill>
              </a:rPr>
              <a:t>A</a:t>
            </a:r>
            <a:r>
              <a:rPr lang="zh-TW" altLang="en-US" sz="2600" dirty="0">
                <a:solidFill>
                  <a:srgbClr val="0000FF"/>
                </a:solidFill>
                <a:latin typeface="新細明體" panose="02020500000000000000" pitchFamily="18" charset="-120"/>
              </a:rPr>
              <a:t>和</a:t>
            </a:r>
            <a:r>
              <a:rPr lang="en-US" altLang="zh-TW" sz="2600" i="1" dirty="0">
                <a:solidFill>
                  <a:srgbClr val="0000FF"/>
                </a:solidFill>
              </a:rPr>
              <a:t>A</a:t>
            </a:r>
            <a:r>
              <a:rPr lang="zh-TW" altLang="en-US" sz="2600" dirty="0">
                <a:solidFill>
                  <a:srgbClr val="0000FF"/>
                </a:solidFill>
                <a:latin typeface="新細明體" panose="02020500000000000000" pitchFamily="18" charset="-120"/>
              </a:rPr>
              <a:t>的補集合</a:t>
            </a:r>
            <a:r>
              <a:rPr lang="en-US" altLang="zh-TW" sz="2600" i="1" dirty="0">
                <a:solidFill>
                  <a:srgbClr val="0000FF"/>
                </a:solidFill>
              </a:rPr>
              <a:t>Ā</a:t>
            </a:r>
            <a:r>
              <a:rPr lang="en-US" altLang="zh-TW" sz="2600" b="1" i="1" dirty="0">
                <a:solidFill>
                  <a:srgbClr val="0000FF"/>
                </a:solidFill>
                <a:latin typeface="Verdana" panose="020B0604030504040204" pitchFamily="34" charset="0"/>
              </a:rPr>
              <a:t> </a:t>
            </a:r>
            <a:r>
              <a:rPr lang="zh-TW" altLang="en-US" sz="2600" dirty="0">
                <a:solidFill>
                  <a:srgbClr val="0000FF"/>
                </a:solidFill>
                <a:latin typeface="新細明體" panose="02020500000000000000" pitchFamily="18" charset="-120"/>
              </a:rPr>
              <a:t>兩個子空間</a:t>
            </a:r>
            <a:r>
              <a:rPr lang="zh-TW" altLang="en-US" sz="2600" dirty="0">
                <a:latin typeface="新細明體" panose="02020500000000000000" pitchFamily="18" charset="-120"/>
              </a:rPr>
              <a:t>，且</a:t>
            </a:r>
            <a:r>
              <a:rPr lang="en-US" altLang="zh-TW" sz="2600" i="1" dirty="0"/>
              <a:t>A</a:t>
            </a:r>
            <a:r>
              <a:rPr lang="zh-TW" altLang="en-US" sz="2600" dirty="0">
                <a:latin typeface="新細明體" panose="02020500000000000000" pitchFamily="18" charset="-120"/>
              </a:rPr>
              <a:t>與</a:t>
            </a:r>
            <a:r>
              <a:rPr lang="en-US" altLang="zh-TW" sz="2600" i="1" dirty="0">
                <a:ea typeface="華康儷粗圓(P)" pitchFamily="34" charset="-120"/>
              </a:rPr>
              <a:t>Ā</a:t>
            </a:r>
            <a:r>
              <a:rPr lang="en-US" altLang="zh-TW" sz="2600" i="1" dirty="0"/>
              <a:t> </a:t>
            </a:r>
            <a:r>
              <a:rPr lang="zh-TW" altLang="en-US" sz="2600" dirty="0">
                <a:latin typeface="新細明體" panose="02020500000000000000" pitchFamily="18" charset="-120"/>
              </a:rPr>
              <a:t>為互斥，因此</a:t>
            </a:r>
            <a:r>
              <a:rPr lang="zh-TW" altLang="en-US" sz="2600" dirty="0">
                <a:solidFill>
                  <a:srgbClr val="0000FF"/>
                </a:solidFill>
                <a:latin typeface="新細明體" panose="02020500000000000000" pitchFamily="18" charset="-120"/>
              </a:rPr>
              <a:t>對另一事件</a:t>
            </a:r>
            <a:r>
              <a:rPr lang="en-US" altLang="zh-TW" sz="2600" i="1" dirty="0">
                <a:solidFill>
                  <a:srgbClr val="0000FF"/>
                </a:solidFill>
              </a:rPr>
              <a:t>B </a:t>
            </a:r>
            <a:r>
              <a:rPr lang="zh-TW" altLang="en-US" sz="2600" dirty="0">
                <a:solidFill>
                  <a:srgbClr val="0000FF"/>
                </a:solidFill>
                <a:latin typeface="新細明體" panose="02020500000000000000" pitchFamily="18" charset="-120"/>
              </a:rPr>
              <a:t>而言</a:t>
            </a:r>
            <a:r>
              <a:rPr lang="zh-TW" altLang="en-US" sz="2600" dirty="0">
                <a:latin typeface="新細明體" panose="02020500000000000000" pitchFamily="18" charset="-120"/>
              </a:rPr>
              <a:t>，其發生可能來自子</a:t>
            </a:r>
            <a:r>
              <a:rPr lang="en-US" altLang="zh-TW" sz="2600" i="1" dirty="0"/>
              <a:t>A</a:t>
            </a:r>
            <a:r>
              <a:rPr lang="zh-TW" altLang="en-US" sz="2600" dirty="0">
                <a:latin typeface="新細明體" panose="02020500000000000000" pitchFamily="18" charset="-120"/>
              </a:rPr>
              <a:t>空間之樣本與</a:t>
            </a:r>
            <a:r>
              <a:rPr lang="en-US" altLang="zh-TW" sz="2600" i="1" dirty="0">
                <a:ea typeface="華康儷粗圓(P)" pitchFamily="34" charset="-120"/>
              </a:rPr>
              <a:t>Ā</a:t>
            </a:r>
            <a:r>
              <a:rPr lang="en-US" altLang="zh-TW" sz="2600" i="1" dirty="0"/>
              <a:t> </a:t>
            </a:r>
            <a:r>
              <a:rPr lang="zh-TW" altLang="en-US" sz="2600" dirty="0">
                <a:latin typeface="新細明體" panose="02020500000000000000" pitchFamily="18" charset="-120"/>
              </a:rPr>
              <a:t>子空間之樣本所組合而成，故事件</a:t>
            </a:r>
            <a:r>
              <a:rPr lang="en-US" altLang="zh-TW" sz="2600" i="1" dirty="0"/>
              <a:t>B </a:t>
            </a:r>
            <a:r>
              <a:rPr lang="zh-TW" altLang="en-US" sz="2600" dirty="0">
                <a:latin typeface="新細明體" panose="02020500000000000000" pitchFamily="18" charset="-120"/>
              </a:rPr>
              <a:t>可以寫成：</a:t>
            </a:r>
          </a:p>
          <a:p>
            <a:pPr algn="l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600" dirty="0">
                <a:latin typeface="新細明體" panose="02020500000000000000" pitchFamily="18" charset="-120"/>
              </a:rPr>
              <a:t>且            與             為二</a:t>
            </a:r>
            <a:r>
              <a:rPr lang="zh-TW" altLang="en-US" sz="2600" dirty="0">
                <a:solidFill>
                  <a:srgbClr val="FF0000"/>
                </a:solidFill>
                <a:latin typeface="新細明體" panose="02020500000000000000" pitchFamily="18" charset="-120"/>
              </a:rPr>
              <a:t>互斥集合</a:t>
            </a:r>
            <a:r>
              <a:rPr lang="zh-TW" altLang="en-US" sz="2600" dirty="0">
                <a:latin typeface="新細明體" panose="02020500000000000000" pitchFamily="18" charset="-120"/>
              </a:rPr>
              <a:t>，其</a:t>
            </a:r>
            <a:r>
              <a:rPr lang="zh-TW" altLang="en-US" sz="2600" dirty="0">
                <a:solidFill>
                  <a:srgbClr val="0000FF"/>
                </a:solidFill>
                <a:latin typeface="新細明體" panose="02020500000000000000" pitchFamily="18" charset="-120"/>
              </a:rPr>
              <a:t>文氏圖形</a:t>
            </a:r>
            <a:r>
              <a:rPr lang="zh-TW" altLang="en-US" sz="2600" dirty="0">
                <a:latin typeface="新細明體" panose="02020500000000000000" pitchFamily="18" charset="-120"/>
              </a:rPr>
              <a:t>如圖</a:t>
            </a:r>
            <a:r>
              <a:rPr lang="en-US" altLang="zh-TW" sz="2600" dirty="0">
                <a:latin typeface="新細明體" panose="02020500000000000000" pitchFamily="18" charset="-120"/>
              </a:rPr>
              <a:t>6.3</a:t>
            </a:r>
            <a:r>
              <a:rPr lang="zh-TW" altLang="en-US" sz="2600" dirty="0">
                <a:latin typeface="新細明體" panose="02020500000000000000" pitchFamily="18" charset="-120"/>
              </a:rPr>
              <a:t>所示。</a:t>
            </a:r>
          </a:p>
        </p:txBody>
      </p:sp>
      <p:pic>
        <p:nvPicPr>
          <p:cNvPr id="1536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3078163"/>
            <a:ext cx="3027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670300"/>
            <a:ext cx="898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3708400"/>
            <a:ext cx="898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484688"/>
            <a:ext cx="250190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Text Box 15"/>
          <p:cNvSpPr txBox="1">
            <a:spLocks noChangeArrowheads="1"/>
          </p:cNvSpPr>
          <p:nvPr/>
        </p:nvSpPr>
        <p:spPr bwMode="auto">
          <a:xfrm>
            <a:off x="2857500" y="5867400"/>
            <a:ext cx="2870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rgbClr val="996633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just">
              <a:spcBef>
                <a:spcPct val="20000"/>
              </a:spcBef>
              <a:buClr>
                <a:srgbClr val="008080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just">
              <a:spcBef>
                <a:spcPct val="20000"/>
              </a:spcBef>
              <a:buChar char="•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just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just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1200">
                <a:latin typeface="新細明體" panose="02020500000000000000" pitchFamily="18" charset="-120"/>
              </a:rPr>
              <a:t>圖</a:t>
            </a:r>
            <a:r>
              <a:rPr lang="en-US" altLang="zh-TW" sz="1200">
                <a:latin typeface="新細明體" panose="02020500000000000000" pitchFamily="18" charset="-120"/>
              </a:rPr>
              <a:t>6.3</a:t>
            </a:r>
            <a:r>
              <a:rPr lang="zh-TW" altLang="en-US" sz="1200">
                <a:latin typeface="新細明體" panose="02020500000000000000" pitchFamily="18" charset="-120"/>
              </a:rPr>
              <a:t>　 事件</a:t>
            </a:r>
            <a:r>
              <a:rPr lang="en-US" altLang="zh-TW" sz="1200">
                <a:latin typeface="新細明體" panose="02020500000000000000" pitchFamily="18" charset="-120"/>
              </a:rPr>
              <a:t>B</a:t>
            </a:r>
            <a:r>
              <a:rPr lang="zh-TW" altLang="en-US" sz="1200">
                <a:latin typeface="新細明體" panose="02020500000000000000" pitchFamily="18" charset="-120"/>
              </a:rPr>
              <a:t>對是</a:t>
            </a:r>
            <a:r>
              <a:rPr lang="en-US" altLang="zh-TW" sz="1200">
                <a:latin typeface="新細明體" panose="02020500000000000000" pitchFamily="18" charset="-120"/>
              </a:rPr>
              <a:t>A</a:t>
            </a:r>
            <a:r>
              <a:rPr lang="zh-TW" altLang="en-US" sz="1200">
                <a:latin typeface="新細明體" panose="02020500000000000000" pitchFamily="18" charset="-120"/>
              </a:rPr>
              <a:t>之分割文氏圖</a:t>
            </a:r>
          </a:p>
        </p:txBody>
      </p:sp>
      <p:sp>
        <p:nvSpPr>
          <p:cNvPr id="15370" name="Text Box 16"/>
          <p:cNvSpPr txBox="1">
            <a:spLocks noChangeArrowheads="1"/>
          </p:cNvSpPr>
          <p:nvPr/>
        </p:nvSpPr>
        <p:spPr bwMode="auto">
          <a:xfrm>
            <a:off x="3833813" y="4576763"/>
            <a:ext cx="3887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rgbClr val="996633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just">
              <a:spcBef>
                <a:spcPct val="20000"/>
              </a:spcBef>
              <a:buClr>
                <a:srgbClr val="008080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just">
              <a:spcBef>
                <a:spcPct val="20000"/>
              </a:spcBef>
              <a:buChar char="•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just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just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l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400">
                <a:latin typeface="新細明體" panose="02020500000000000000" pitchFamily="18" charset="-120"/>
              </a:rPr>
              <a:t>故事件</a:t>
            </a:r>
            <a:r>
              <a:rPr lang="en-US" altLang="zh-TW" sz="2400" i="1"/>
              <a:t>B</a:t>
            </a:r>
            <a:r>
              <a:rPr lang="zh-TW" altLang="en-US" sz="2400">
                <a:latin typeface="新細明體" panose="02020500000000000000" pitchFamily="18" charset="-120"/>
              </a:rPr>
              <a:t>之機率可寫成：</a:t>
            </a:r>
          </a:p>
        </p:txBody>
      </p:sp>
      <p:pic>
        <p:nvPicPr>
          <p:cNvPr id="15371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199063"/>
            <a:ext cx="3898900" cy="39370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6528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/>
          <p:cNvSpPr txBox="1">
            <a:spLocks noChangeArrowheads="1"/>
          </p:cNvSpPr>
          <p:nvPr/>
        </p:nvSpPr>
        <p:spPr bwMode="auto">
          <a:xfrm>
            <a:off x="852488" y="1316038"/>
            <a:ext cx="756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rgbClr val="996633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just">
              <a:spcBef>
                <a:spcPct val="20000"/>
              </a:spcBef>
              <a:buClr>
                <a:srgbClr val="008080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just">
              <a:spcBef>
                <a:spcPct val="20000"/>
              </a:spcBef>
              <a:buChar char="•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just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just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l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400">
                <a:latin typeface="新細明體" panose="02020500000000000000" pitchFamily="18" charset="-120"/>
              </a:rPr>
              <a:t>令                            為樣本空間 </a:t>
            </a:r>
            <a:r>
              <a:rPr lang="en-US" altLang="zh-TW" sz="2400" i="1">
                <a:latin typeface="新細明體" panose="02020500000000000000" pitchFamily="18" charset="-120"/>
              </a:rPr>
              <a:t>S </a:t>
            </a:r>
            <a:r>
              <a:rPr lang="zh-TW" altLang="en-US" sz="2400">
                <a:latin typeface="新細明體" panose="02020500000000000000" pitchFamily="18" charset="-120"/>
              </a:rPr>
              <a:t>中之 </a:t>
            </a:r>
            <a:r>
              <a:rPr lang="en-US" altLang="zh-TW" sz="2400" i="1">
                <a:latin typeface="新細明體" panose="02020500000000000000" pitchFamily="18" charset="-120"/>
              </a:rPr>
              <a:t>k </a:t>
            </a:r>
            <a:r>
              <a:rPr lang="zh-TW" altLang="en-US" sz="2400">
                <a:latin typeface="新細明體" panose="02020500000000000000" pitchFamily="18" charset="-120"/>
              </a:rPr>
              <a:t>個互斥事件且滿足                                   ，</a:t>
            </a:r>
            <a:r>
              <a:rPr lang="en-US" altLang="zh-TW" sz="2400" i="1">
                <a:latin typeface="新細明體" panose="02020500000000000000" pitchFamily="18" charset="-120"/>
              </a:rPr>
              <a:t>B </a:t>
            </a:r>
            <a:r>
              <a:rPr lang="zh-TW" altLang="en-US" sz="2400">
                <a:latin typeface="新細明體" panose="02020500000000000000" pitchFamily="18" charset="-120"/>
              </a:rPr>
              <a:t>為任一事件。則；</a:t>
            </a:r>
          </a:p>
        </p:txBody>
      </p:sp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35100"/>
            <a:ext cx="20955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1820863"/>
            <a:ext cx="274478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327275"/>
            <a:ext cx="60293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8"/>
          <p:cNvSpPr txBox="1">
            <a:spLocks noChangeArrowheads="1"/>
          </p:cNvSpPr>
          <p:nvPr/>
        </p:nvSpPr>
        <p:spPr bwMode="auto">
          <a:xfrm>
            <a:off x="839788" y="2709863"/>
            <a:ext cx="756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rgbClr val="996633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just">
              <a:spcBef>
                <a:spcPct val="20000"/>
              </a:spcBef>
              <a:buClr>
                <a:srgbClr val="008080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just">
              <a:spcBef>
                <a:spcPct val="20000"/>
              </a:spcBef>
              <a:buChar char="•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just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just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l" eaLnBrk="1" latin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400">
                <a:latin typeface="新細明體" panose="02020500000000000000" pitchFamily="18" charset="-120"/>
              </a:rPr>
              <a:t>利用定理</a:t>
            </a:r>
            <a:r>
              <a:rPr lang="en-US" altLang="zh-TW" sz="2400">
                <a:latin typeface="新細明體" panose="02020500000000000000" pitchFamily="18" charset="-120"/>
              </a:rPr>
              <a:t>6.2</a:t>
            </a:r>
            <a:r>
              <a:rPr lang="zh-TW" altLang="en-US" sz="2400">
                <a:latin typeface="新細明體" panose="02020500000000000000" pitchFamily="18" charset="-120"/>
              </a:rPr>
              <a:t>機率乘法法則與總機率法則，可將已知事件發生下事件發生的條件機率改寫為：</a:t>
            </a:r>
          </a:p>
        </p:txBody>
      </p:sp>
      <p:pic>
        <p:nvPicPr>
          <p:cNvPr id="1639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3573463"/>
            <a:ext cx="6513513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92" name="Group 14"/>
          <p:cNvGrpSpPr>
            <a:grpSpLocks/>
          </p:cNvGrpSpPr>
          <p:nvPr/>
        </p:nvGrpSpPr>
        <p:grpSpPr bwMode="auto">
          <a:xfrm>
            <a:off x="0" y="609600"/>
            <a:ext cx="8054975" cy="679450"/>
            <a:chOff x="80" y="2368"/>
            <a:chExt cx="5074" cy="428"/>
          </a:xfrm>
        </p:grpSpPr>
        <p:sp>
          <p:nvSpPr>
            <p:cNvPr id="16394" name="Text Box 15"/>
            <p:cNvSpPr txBox="1">
              <a:spLocks noChangeArrowheads="1"/>
            </p:cNvSpPr>
            <p:nvPr/>
          </p:nvSpPr>
          <p:spPr bwMode="auto">
            <a:xfrm>
              <a:off x="960" y="2440"/>
              <a:ext cx="13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rgbClr val="996633"/>
                </a:buClr>
                <a:buSzPct val="80000"/>
                <a:buFont typeface="Arial" panose="020B0604020202020204" pitchFamily="34" charset="0"/>
                <a:buChar char="►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algn="just">
                <a:spcBef>
                  <a:spcPct val="20000"/>
                </a:spcBef>
                <a:buClr>
                  <a:srgbClr val="008080"/>
                </a:buClr>
                <a:buSzPct val="80000"/>
                <a:buFont typeface="Arial" panose="020B0604020202020204" pitchFamily="34" charset="0"/>
                <a:buChar char="►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algn="just">
                <a:spcBef>
                  <a:spcPct val="20000"/>
                </a:spcBef>
                <a:buChar char="•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algn="just">
                <a:spcBef>
                  <a:spcPct val="20000"/>
                </a:spcBef>
                <a:buChar char="–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algn="just">
                <a:spcBef>
                  <a:spcPct val="20000"/>
                </a:spcBef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TW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總機率法則</a:t>
              </a:r>
            </a:p>
          </p:txBody>
        </p:sp>
        <p:grpSp>
          <p:nvGrpSpPr>
            <p:cNvPr id="16395" name="Group 16"/>
            <p:cNvGrpSpPr>
              <a:grpSpLocks/>
            </p:cNvGrpSpPr>
            <p:nvPr/>
          </p:nvGrpSpPr>
          <p:grpSpPr bwMode="auto">
            <a:xfrm>
              <a:off x="80" y="2368"/>
              <a:ext cx="5074" cy="428"/>
              <a:chOff x="147" y="2032"/>
              <a:chExt cx="5074" cy="428"/>
            </a:xfrm>
          </p:grpSpPr>
          <p:sp>
            <p:nvSpPr>
              <p:cNvPr id="16396" name="Oval 17"/>
              <p:cNvSpPr>
                <a:spLocks noChangeArrowheads="1"/>
              </p:cNvSpPr>
              <p:nvPr/>
            </p:nvSpPr>
            <p:spPr bwMode="auto">
              <a:xfrm>
                <a:off x="147" y="2032"/>
                <a:ext cx="907" cy="408"/>
              </a:xfrm>
              <a:prstGeom prst="ellipse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rgbClr val="996633"/>
                  </a:buClr>
                  <a:buSzPct val="80000"/>
                  <a:buFont typeface="Arial" panose="020B0604020202020204" pitchFamily="34" charset="0"/>
                  <a:buChar char="►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rgbClr val="008080"/>
                  </a:buClr>
                  <a:buSzPct val="80000"/>
                  <a:buFont typeface="Arial" panose="020B0604020202020204" pitchFamily="34" charset="0"/>
                  <a:buChar char="►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just">
                  <a:spcBef>
                    <a:spcPct val="20000"/>
                  </a:spcBef>
                  <a:buChar char="•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just">
                  <a:spcBef>
                    <a:spcPct val="20000"/>
                  </a:spcBef>
                  <a:buChar char="–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just">
                  <a:spcBef>
                    <a:spcPct val="20000"/>
                  </a:spcBef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TW" altLang="en-US" sz="2500">
                    <a:solidFill>
                      <a:schemeClr val="bg1"/>
                    </a:solidFill>
                    <a:latin typeface="굴림" pitchFamily="34" charset="-127"/>
                    <a:ea typeface="華康POP1體W9" pitchFamily="81" charset="-120"/>
                  </a:rPr>
                  <a:t>定理</a:t>
                </a:r>
                <a:r>
                  <a:rPr lang="en-US" altLang="zh-TW" sz="2500">
                    <a:solidFill>
                      <a:schemeClr val="bg1"/>
                    </a:solidFill>
                    <a:latin typeface="華康POP1體W7" pitchFamily="81" charset="-120"/>
                    <a:ea typeface="華康POP1體W7" pitchFamily="81" charset="-120"/>
                  </a:rPr>
                  <a:t>6.2</a:t>
                </a:r>
              </a:p>
            </p:txBody>
          </p:sp>
          <p:sp>
            <p:nvSpPr>
              <p:cNvPr id="16397" name="Line 18"/>
              <p:cNvSpPr>
                <a:spLocks noChangeShapeType="1"/>
              </p:cNvSpPr>
              <p:nvPr/>
            </p:nvSpPr>
            <p:spPr bwMode="auto">
              <a:xfrm flipV="1">
                <a:off x="421" y="2460"/>
                <a:ext cx="4800" cy="0"/>
              </a:xfrm>
              <a:prstGeom prst="line">
                <a:avLst/>
              </a:prstGeom>
              <a:noFill/>
              <a:ln w="254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29043" name="AutoShape 19"/>
          <p:cNvSpPr>
            <a:spLocks noChangeArrowheads="1"/>
          </p:cNvSpPr>
          <p:nvPr/>
        </p:nvSpPr>
        <p:spPr bwMode="auto">
          <a:xfrm>
            <a:off x="0" y="3949700"/>
            <a:ext cx="2552700" cy="1244600"/>
          </a:xfrm>
          <a:prstGeom prst="cloudCallout">
            <a:avLst>
              <a:gd name="adj1" fmla="val 64676"/>
              <a:gd name="adj2" fmla="val 63519"/>
            </a:avLst>
          </a:prstGeom>
          <a:solidFill>
            <a:schemeClr val="accent1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just">
              <a:spcBef>
                <a:spcPct val="20000"/>
              </a:spcBef>
              <a:buClr>
                <a:srgbClr val="996633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just">
              <a:spcBef>
                <a:spcPct val="20000"/>
              </a:spcBef>
              <a:buClr>
                <a:srgbClr val="008080"/>
              </a:buClr>
              <a:buSzPct val="80000"/>
              <a:buFont typeface="Arial" panose="020B0604020202020204" pitchFamily="34" charset="0"/>
              <a:buChar char="►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just">
              <a:spcBef>
                <a:spcPct val="20000"/>
              </a:spcBef>
              <a:buChar char="•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just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just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此即有名之貝氏定理</a:t>
            </a:r>
          </a:p>
        </p:txBody>
      </p:sp>
    </p:spTree>
    <p:extLst>
      <p:ext uri="{BB962C8B-B14F-4D97-AF65-F5344CB8AC3E}">
        <p14:creationId xmlns:p14="http://schemas.microsoft.com/office/powerpoint/2010/main" val="35606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>
          <a:xfrm>
            <a:off x="1792473" y="3501008"/>
            <a:ext cx="5947024" cy="1800200"/>
          </a:xfrm>
        </p:spPr>
        <p:txBody>
          <a:bodyPr numCol="1"/>
          <a:lstStyle/>
          <a:p>
            <a:r>
              <a:rPr lang="en-US" altLang="zh-TW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zh-TW" altLang="en-US" sz="4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5"/>
          </p:nvPr>
        </p:nvSpPr>
        <p:spPr>
          <a:xfrm>
            <a:off x="1683606" y="2492896"/>
            <a:ext cx="6164758" cy="1152128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決策</a:t>
            </a:r>
            <a:r>
              <a:rPr lang="zh-TW" altLang="en-US" dirty="0">
                <a:solidFill>
                  <a:srgbClr val="FF0000"/>
                </a:solidFill>
              </a:rPr>
              <a:t>樹演算法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1979712" y="945579"/>
            <a:ext cx="1800200" cy="863526"/>
          </a:xfrm>
        </p:spPr>
        <p:txBody>
          <a:bodyPr/>
          <a:lstStyle/>
          <a:p>
            <a:r>
              <a:rPr lang="en-US" altLang="zh-TW" sz="9600" dirty="0">
                <a:solidFill>
                  <a:srgbClr val="FF0000"/>
                </a:solidFill>
              </a:rPr>
              <a:t>3.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53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395536" y="620688"/>
            <a:ext cx="8280000" cy="5160832"/>
          </a:xfrm>
        </p:spPr>
        <p:txBody>
          <a:bodyPr/>
          <a:lstStyle/>
          <a:p>
            <a:pPr lvl="3"/>
            <a:r>
              <a:rPr lang="zh-TW" altLang="en-US" b="1" dirty="0">
                <a:solidFill>
                  <a:srgbClr val="FF0000"/>
                </a:solidFill>
              </a:rPr>
              <a:t>決策樹</a:t>
            </a:r>
            <a:r>
              <a:rPr lang="zh-TW" altLang="en-US" dirty="0">
                <a:solidFill>
                  <a:srgbClr val="FF0000"/>
                </a:solidFill>
              </a:rPr>
              <a:t>會根據訓練資料產生一棵樹，</a:t>
            </a:r>
            <a:r>
              <a:rPr lang="zh-TW" altLang="en-US" dirty="0" smtClean="0">
                <a:solidFill>
                  <a:srgbClr val="FF0000"/>
                </a:solidFill>
              </a:rPr>
              <a:t>依據樹分支的</a:t>
            </a:r>
            <a:r>
              <a:rPr lang="zh-TW" altLang="en-US" dirty="0">
                <a:solidFill>
                  <a:srgbClr val="FF0000"/>
                </a:solidFill>
              </a:rPr>
              <a:t>規則來對新樣本進行預測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3"/>
            <a:r>
              <a:rPr lang="en-US" altLang="zh-TW" b="1" dirty="0">
                <a:solidFill>
                  <a:srgbClr val="FF0000"/>
                </a:solidFill>
              </a:rPr>
              <a:t>	</a:t>
            </a:r>
            <a:r>
              <a:rPr lang="zh-TW" altLang="en-US" dirty="0">
                <a:solidFill>
                  <a:srgbClr val="FF0000"/>
                </a:solidFill>
              </a:rPr>
              <a:t>其目的使每一個</a:t>
            </a:r>
            <a:r>
              <a:rPr lang="zh-TW" altLang="en-US" dirty="0" smtClean="0">
                <a:solidFill>
                  <a:srgbClr val="FF0000"/>
                </a:solidFill>
              </a:rPr>
              <a:t>決策都能夠</a:t>
            </a:r>
            <a:r>
              <a:rPr lang="zh-TW" altLang="en-US" dirty="0">
                <a:solidFill>
                  <a:srgbClr val="FF0000"/>
                </a:solidFill>
              </a:rPr>
              <a:t>使訊息增益最大化。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lvl="3"/>
            <a:r>
              <a:rPr lang="zh-TW" altLang="en-US" b="1" dirty="0" smtClean="0"/>
              <a:t>決策</a:t>
            </a:r>
            <a:r>
              <a:rPr lang="zh-TW" altLang="en-US" b="1" dirty="0"/>
              <a:t>樹</a:t>
            </a:r>
            <a:r>
              <a:rPr lang="en-US" altLang="zh-TW" dirty="0"/>
              <a:t>(Decision Tree) </a:t>
            </a:r>
            <a:r>
              <a:rPr lang="zh-TW" altLang="en-US" dirty="0"/>
              <a:t>演算法是使用一連串屬性值逐步進行判斷，每一步會根據</a:t>
            </a:r>
            <a:r>
              <a:rPr lang="zh-TW" altLang="en-US" dirty="0" smtClean="0"/>
              <a:t>判斷</a:t>
            </a:r>
            <a:r>
              <a:rPr lang="zh-TW" altLang="en-US" dirty="0"/>
              <a:t>結果決定進入哪個分支，就像一顆樹由根部向枝條延伸，直到到達某葉節點處</a:t>
            </a:r>
            <a:r>
              <a:rPr lang="zh-TW" altLang="en-US" dirty="0" smtClean="0"/>
              <a:t>，得到</a:t>
            </a:r>
            <a:r>
              <a:rPr lang="zh-TW" altLang="en-US" dirty="0"/>
              <a:t>分類結果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決策</a:t>
            </a:r>
            <a:r>
              <a:rPr lang="zh-TW" altLang="en-US" dirty="0"/>
              <a:t>樹演算法原理</a:t>
            </a:r>
          </a:p>
          <a:p>
            <a:pPr lvl="3"/>
            <a:r>
              <a:rPr lang="zh-TW" altLang="en-US" dirty="0"/>
              <a:t>決策樹演算法是根據資料各個特徵逐一進行判斷，以決定資料屬於哪一個分類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認識</a:t>
            </a:r>
            <a:r>
              <a:rPr lang="zh-TW" altLang="en-US" dirty="0"/>
              <a:t>決策</a:t>
            </a:r>
            <a:r>
              <a:rPr lang="zh-TW" altLang="en-US" dirty="0" smtClean="0"/>
              <a:t>樹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以</a:t>
            </a:r>
            <a:r>
              <a:rPr lang="zh-TW" altLang="en-US" dirty="0"/>
              <a:t>女性是否同意與相親對象見面為例：考慮的條件</a:t>
            </a:r>
            <a:r>
              <a:rPr lang="en-US" altLang="zh-TW" dirty="0"/>
              <a:t>( </a:t>
            </a:r>
            <a:r>
              <a:rPr lang="zh-TW" altLang="en-US" dirty="0"/>
              <a:t>特徵</a:t>
            </a:r>
            <a:r>
              <a:rPr lang="en-US" altLang="zh-TW" dirty="0"/>
              <a:t>) </a:t>
            </a:r>
            <a:r>
              <a:rPr lang="zh-TW" altLang="en-US" dirty="0"/>
              <a:t>有年齡、房產及月薪，</a:t>
            </a:r>
            <a:r>
              <a:rPr lang="zh-TW" altLang="en-US" dirty="0" smtClean="0"/>
              <a:t>依據</a:t>
            </a:r>
            <a:r>
              <a:rPr lang="zh-TW" altLang="en-US" dirty="0"/>
              <a:t>下面決策樹來決定是否同意。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280" y="163354"/>
            <a:ext cx="4608512" cy="576064"/>
          </a:xfrm>
        </p:spPr>
        <p:txBody>
          <a:bodyPr/>
          <a:lstStyle/>
          <a:p>
            <a:r>
              <a:rPr lang="en-US" altLang="zh-TW" dirty="0" smtClean="0"/>
              <a:t>3. </a:t>
            </a:r>
            <a:r>
              <a:rPr lang="zh-TW" altLang="en-US" dirty="0"/>
              <a:t>決策樹演算法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2" y="4581128"/>
            <a:ext cx="2901144" cy="22322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287148"/>
            <a:ext cx="3528392" cy="257085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000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人工智慧 </a:t>
            </a:r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Artificial Intelligence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68" y="2564904"/>
            <a:ext cx="810250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24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>
          <a:xfrm>
            <a:off x="395536" y="620688"/>
            <a:ext cx="8280000" cy="3288624"/>
          </a:xfrm>
        </p:spPr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altLang="en-US" sz="32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決策</a:t>
            </a:r>
            <a:r>
              <a:rPr lang="zh-TW" altLang="en-US" sz="32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樹演算法原理</a:t>
            </a:r>
          </a:p>
          <a:p>
            <a:r>
              <a:rPr lang="en-US" altLang="zh-TW" sz="1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16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決策樹是以一個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貪婪</a:t>
            </a:r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法則</a:t>
            </a:r>
            <a:r>
              <a:rPr lang="en-US" altLang="zh-TW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(greedy)</a:t>
            </a:r>
            <a:r>
              <a:rPr lang="zh-TW" altLang="en-US" sz="16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來</a:t>
            </a:r>
            <a:r>
              <a:rPr lang="zh-TW" altLang="en-US" sz="16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決定每一層要問什麼問題</a:t>
            </a:r>
            <a:r>
              <a:rPr lang="zh-TW" altLang="en-US" sz="16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目標是分類過後每一群能夠很明顯的知道是屬於哪一種類別</a:t>
            </a:r>
            <a:r>
              <a:rPr lang="zh-TW" altLang="en-US" sz="16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r>
              <a:rPr lang="zh-TW" altLang="en-US" sz="16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在樹的第一層節點中我們要從已知的兩個特徵分</a:t>
            </a:r>
            <a:r>
              <a:rPr lang="zh-TW" altLang="en-US" sz="1600" b="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別是</a:t>
            </a:r>
            <a:r>
              <a:rPr lang="zh-TW" altLang="en-US" sz="1600" b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天氣</a:t>
            </a:r>
            <a:r>
              <a:rPr lang="zh-TW" altLang="en-US" sz="1600" b="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sz="1600" b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濕</a:t>
            </a:r>
            <a:r>
              <a:rPr lang="zh-TW" altLang="en-US" sz="1600" b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</a:t>
            </a:r>
            <a:r>
              <a:rPr lang="zh-TW" altLang="en-US" sz="1600" b="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</a:t>
            </a:r>
            <a:r>
              <a:rPr lang="zh-TW" altLang="en-US" sz="16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一個作為該層的決策因子。假設目前訓練集有五筆資料，其中正常舉行的有兩筆資料，取消舉行的有三筆資料。在樹的結構中左子樹為決策正常取行，而右子樹是決策取消舉行。我們可以發現當特徵</a:t>
            </a:r>
            <a:r>
              <a:rPr lang="zh-TW" altLang="en-US" sz="1600" b="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1600" b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天氣</a:t>
            </a:r>
            <a:r>
              <a:rPr lang="zh-TW" altLang="en-US" sz="1600" b="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16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時候可以一很清楚的將這兩類別完整分開，因此我們會將天氣作為這一層判斷的因子。這就是決策樹在生成中的貪婪機制</a:t>
            </a:r>
            <a:r>
              <a:rPr lang="zh-TW" altLang="en-US" sz="1600" b="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1800" b="0" dirty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35696" y="116632"/>
            <a:ext cx="5269515" cy="576064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決策</a:t>
            </a:r>
            <a:r>
              <a:rPr lang="zh-TW" altLang="en-US" sz="3600" dirty="0">
                <a:solidFill>
                  <a:srgbClr val="FF0000"/>
                </a:solidFill>
              </a:rPr>
              <a:t>樹如何生成</a:t>
            </a:r>
            <a:r>
              <a:rPr lang="zh-TW" altLang="en-US" sz="3600" dirty="0" smtClean="0">
                <a:solidFill>
                  <a:srgbClr val="FF0000"/>
                </a:solidFill>
              </a:rPr>
              <a:t>？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pic>
        <p:nvPicPr>
          <p:cNvPr id="7" name="內容版面配置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05064"/>
            <a:ext cx="8280400" cy="2422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755576" y="6455993"/>
            <a:ext cx="7128792" cy="362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因此我們需要有一個評斷的</a:t>
            </a:r>
            <a:r>
              <a:rPr lang="zh-TW" altLang="en-US" dirty="0" smtClean="0">
                <a:solidFill>
                  <a:srgbClr val="FF0000"/>
                </a:solidFill>
              </a:rPr>
              <a:t>指標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熵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來</a:t>
            </a:r>
            <a:r>
              <a:rPr lang="zh-TW" altLang="en-US" dirty="0">
                <a:solidFill>
                  <a:srgbClr val="FF0000"/>
                </a:solidFill>
              </a:rPr>
              <a:t>協助我們</a:t>
            </a:r>
            <a:r>
              <a:rPr lang="zh-TW" altLang="en-US" dirty="0" smtClean="0">
                <a:solidFill>
                  <a:srgbClr val="FF0000"/>
                </a:solidFill>
              </a:rPr>
              <a:t>決策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9" y="548680"/>
            <a:ext cx="8280000" cy="2471376"/>
          </a:xfrm>
        </p:spPr>
        <p:txBody>
          <a:bodyPr/>
          <a:lstStyle/>
          <a:p>
            <a:r>
              <a:rPr lang="en-US" altLang="zh-TW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Information Gain 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透過從訓練資料</a:t>
            </a:r>
            <a:r>
              <a:rPr lang="zh-TW" altLang="en-US" sz="20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找出規則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讓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每一次的決策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能夠使訊息增益最大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r>
              <a:rPr lang="zh-TW" altLang="en-US" sz="20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。其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算法主要是計算</a:t>
            </a:r>
            <a:r>
              <a:rPr lang="zh-TW" altLang="en-US" sz="20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熵</a:t>
            </a:r>
            <a:r>
              <a:rPr lang="en-US" altLang="zh-TW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(Entropy) </a:t>
            </a:r>
            <a:r>
              <a:rPr lang="zh-TW" altLang="en-US" sz="20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b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因此經由決策樹分割後的資訊量要越小越好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zh-TW" altLang="en-US" sz="20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要先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了解</a:t>
            </a:r>
            <a:r>
              <a:rPr lang="zh-TW" altLang="en-US" sz="20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熵是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如何被計算出來的。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其中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在下圖公式中 </a:t>
            </a:r>
            <a:r>
              <a:rPr lang="en-US" altLang="zh-TW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p 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代表是的機率、</a:t>
            </a:r>
            <a:r>
              <a:rPr lang="en-US" altLang="zh-TW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q 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代表否的機率。我們可以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從圖中範例很清楚地知道當所有的資料都被分類一致的時候 </a:t>
            </a:r>
            <a:r>
              <a:rPr lang="en-US" altLang="zh-TW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Entropy 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即為 </a:t>
            </a:r>
            <a:r>
              <a:rPr lang="en-US" altLang="zh-TW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b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當資料各有一半不同時 </a:t>
            </a:r>
            <a:r>
              <a:rPr lang="en-US" altLang="zh-TW" sz="2000" b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Entropy </a:t>
            </a:r>
            <a:r>
              <a:rPr lang="zh-TW" altLang="en-US" sz="2000" b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即為 </a:t>
            </a:r>
            <a:r>
              <a:rPr lang="en-US" altLang="zh-TW" sz="2000" b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0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1835696" y="116632"/>
            <a:ext cx="5269515" cy="576064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rtl="0" eaLnBrk="1" latinLnBrk="0" hangingPunct="1">
              <a:lnSpc>
                <a:spcPts val="3400"/>
              </a:lnSpc>
              <a:spcBef>
                <a:spcPct val="0"/>
              </a:spcBef>
              <a:buSzPct val="80000"/>
              <a:buFontTx/>
              <a:buNone/>
              <a:defRPr kumimoji="0" sz="3200" b="1" u="non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solidFill>
                  <a:srgbClr val="FF0000"/>
                </a:solidFill>
              </a:rPr>
              <a:t>熵 </a:t>
            </a:r>
            <a:r>
              <a:rPr lang="en-US" altLang="zh-TW" sz="3600" dirty="0">
                <a:solidFill>
                  <a:srgbClr val="FF0000"/>
                </a:solidFill>
              </a:rPr>
              <a:t>(Entropy</a:t>
            </a:r>
            <a:r>
              <a:rPr lang="en-US" altLang="zh-TW" sz="3600" dirty="0" smtClean="0">
                <a:solidFill>
                  <a:srgbClr val="FF0000"/>
                </a:solidFill>
              </a:rPr>
              <a:t>)</a:t>
            </a:r>
            <a:r>
              <a:rPr lang="zh-TW" altLang="en-US" sz="3600" dirty="0">
                <a:solidFill>
                  <a:schemeClr val="tx1"/>
                </a:solidFill>
              </a:rPr>
              <a:t>資訊含量</a:t>
            </a:r>
            <a:endParaRPr lang="en-US" altLang="zh-TW" sz="3600" dirty="0">
              <a:solidFill>
                <a:schemeClr val="tx1"/>
              </a:solidFill>
            </a:endParaRPr>
          </a:p>
          <a:p>
            <a:endParaRPr lang="zh-TW" altLang="en-US" sz="3600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06860"/>
            <a:ext cx="6480720" cy="3437243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464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sz="3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決策樹常用的計算</a:t>
            </a:r>
            <a:r>
              <a:rPr lang="zh-TW" altLang="en-US" sz="3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分支演算法</a:t>
            </a:r>
            <a:r>
              <a:rPr lang="zh-TW" altLang="en-US" sz="3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有兩種：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en-US" altLang="zh-TW" b="1" dirty="0" smtClean="0"/>
              <a:t>ID3</a:t>
            </a:r>
            <a:r>
              <a:rPr lang="zh-TW" altLang="en-US" dirty="0"/>
              <a:t>：原理是計算訊息增益 </a:t>
            </a:r>
            <a:r>
              <a:rPr lang="en-US" altLang="zh-TW" dirty="0"/>
              <a:t>(Information Gain)</a:t>
            </a:r>
            <a:r>
              <a:rPr lang="zh-TW" altLang="en-US" dirty="0"/>
              <a:t>，將</a:t>
            </a:r>
            <a:r>
              <a:rPr lang="zh-TW" altLang="en-US" b="1" dirty="0">
                <a:solidFill>
                  <a:srgbClr val="FF0000"/>
                </a:solidFill>
              </a:rPr>
              <a:t>較高同質性的資料放置於</a:t>
            </a:r>
            <a:r>
              <a:rPr lang="zh-TW" altLang="en-US" b="1" dirty="0" smtClean="0">
                <a:solidFill>
                  <a:srgbClr val="FF0000"/>
                </a:solidFill>
              </a:rPr>
              <a:t>相同的</a:t>
            </a:r>
            <a:r>
              <a:rPr lang="zh-TW" altLang="en-US" b="1" dirty="0">
                <a:solidFill>
                  <a:srgbClr val="FF0000"/>
                </a:solidFill>
              </a:rPr>
              <a:t>類別，以產生各個分支</a:t>
            </a:r>
            <a:r>
              <a:rPr lang="zh-TW" altLang="en-US" dirty="0"/>
              <a:t>。此種方法可以同時判斷多個類別。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zh-TW" altLang="en-US" b="1" dirty="0" smtClean="0"/>
              <a:t>基</a:t>
            </a:r>
            <a:r>
              <a:rPr lang="zh-TW" altLang="en-US" b="1" dirty="0"/>
              <a:t>尼指數</a:t>
            </a:r>
            <a:r>
              <a:rPr lang="en-US" altLang="zh-TW" dirty="0"/>
              <a:t>(Gini Index)</a:t>
            </a:r>
            <a:r>
              <a:rPr lang="zh-TW" altLang="en-US" dirty="0"/>
              <a:t>：原理是利用基尼指數計算基尼不純度，基尼不純度越低</a:t>
            </a:r>
            <a:r>
              <a:rPr lang="zh-TW" altLang="en-US" dirty="0" smtClean="0"/>
              <a:t>，則</a:t>
            </a:r>
            <a:r>
              <a:rPr lang="zh-TW" altLang="en-US" dirty="0"/>
              <a:t>分支中的資料相似度越高。此種方法只能判斷兩個類別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/>
            <a:r>
              <a:rPr lang="zh-TW" altLang="en-US" dirty="0"/>
              <a:t>優點及缺點</a:t>
            </a:r>
          </a:p>
          <a:p>
            <a:pPr lvl="3"/>
            <a:r>
              <a:rPr lang="zh-TW" altLang="en-US" dirty="0"/>
              <a:t>決策樹演算法的優點：</a:t>
            </a: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dirty="0" smtClean="0"/>
              <a:t>容易</a:t>
            </a:r>
            <a:r>
              <a:rPr lang="zh-TW" altLang="en-US" dirty="0"/>
              <a:t>理解和解釋。</a:t>
            </a: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dirty="0" smtClean="0"/>
              <a:t>提供</a:t>
            </a:r>
            <a:r>
              <a:rPr lang="zh-TW" altLang="en-US" dirty="0"/>
              <a:t>輸出決策樹圖形的工具。</a:t>
            </a: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dirty="0" smtClean="0"/>
              <a:t>對於</a:t>
            </a:r>
            <a:r>
              <a:rPr lang="zh-TW" altLang="en-US" dirty="0"/>
              <a:t>資料數量不多，或是資料中有空值的資料較不影響機器學習效果。</a:t>
            </a: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TW" dirty="0" smtClean="0"/>
              <a:t>ID3</a:t>
            </a:r>
            <a:r>
              <a:rPr lang="zh-TW" altLang="en-US" dirty="0"/>
              <a:t>演算法可以處理多分類。</a:t>
            </a:r>
          </a:p>
          <a:p>
            <a:pPr lvl="3"/>
            <a:r>
              <a:rPr lang="zh-TW" altLang="en-US" dirty="0"/>
              <a:t>決策樹演算法的缺點：</a:t>
            </a: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dirty="0" smtClean="0"/>
              <a:t>容易</a:t>
            </a:r>
            <a:r>
              <a:rPr lang="zh-TW" altLang="en-US" dirty="0"/>
              <a:t>形成</a:t>
            </a:r>
            <a:r>
              <a:rPr lang="zh-TW" altLang="en-US" dirty="0">
                <a:solidFill>
                  <a:srgbClr val="0000FF"/>
                </a:solidFill>
              </a:rPr>
              <a:t>過擬合</a:t>
            </a:r>
            <a:r>
              <a:rPr lang="zh-TW" altLang="en-US" dirty="0"/>
              <a:t>，影響正確率。</a:t>
            </a: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dirty="0" smtClean="0"/>
              <a:t>特徵</a:t>
            </a:r>
            <a:r>
              <a:rPr lang="zh-TW" altLang="en-US" dirty="0"/>
              <a:t>之間若有相關性時的效果較差。</a:t>
            </a:r>
            <a:endParaRPr lang="en-US" altLang="zh-TW" dirty="0" smtClean="0"/>
          </a:p>
          <a:p>
            <a:pPr lvl="3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601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8280000" cy="328862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規則的產生來自資料之間的歸納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它們與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決策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屬性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依賴關係的強弱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多餘屬性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與決策屬性無關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A.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又不歸納依賴於其他屬性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B.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可依賴歸納於其他屬性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關鍵是這些條件及規則是如何決定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設定的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3292" y="4941168"/>
            <a:ext cx="7344816" cy="3600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3"/>
              </a:rPr>
              <a:t>[Day 12]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3"/>
              </a:rPr>
              <a:t>決策樹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3"/>
              </a:rPr>
              <a:t>(Decision tree) 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3"/>
              </a:rPr>
              <a:t>   https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3"/>
              </a:rPr>
              <a:t>://reurl.cc/AOxM48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3292" y="5661248"/>
            <a:ext cx="7344816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4"/>
              </a:rPr>
              <a:t>決策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4"/>
              </a:rPr>
              <a:t>樹以及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4"/>
              </a:rPr>
              <a:t>隨機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4"/>
              </a:rPr>
              <a:t>森林介紹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4"/>
              </a:rPr>
              <a:t>https://reurl.cc/D3aq2Q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3292" y="6309320"/>
            <a:ext cx="73448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5"/>
              </a:rPr>
              <a:t>機器學習演算法中的過擬合與欠擬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5"/>
              </a:rPr>
              <a:t>合  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5"/>
              </a:rPr>
              <a:t>https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  <a:hlinkClick r:id="rId5"/>
              </a:rPr>
              <a:t>://reurl.cc/XVoQAD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36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>
          <a:xfrm>
            <a:off x="1792473" y="3501008"/>
            <a:ext cx="5947024" cy="1800200"/>
          </a:xfrm>
        </p:spPr>
        <p:txBody>
          <a:bodyPr numCol="1"/>
          <a:lstStyle/>
          <a:p>
            <a:r>
              <a:rPr lang="en-US" altLang="zh-TW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  <a:r>
              <a:rPr lang="en-US" altLang="zh-TW" sz="4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zh-TW" altLang="en-US" sz="4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5"/>
          </p:nvPr>
        </p:nvSpPr>
        <p:spPr>
          <a:xfrm>
            <a:off x="1683606" y="2492896"/>
            <a:ext cx="6164758" cy="1152128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隨機</a:t>
            </a:r>
            <a:r>
              <a:rPr lang="zh-TW" altLang="en-US" dirty="0">
                <a:solidFill>
                  <a:srgbClr val="FF0000"/>
                </a:solidFill>
              </a:rPr>
              <a:t>森林演算法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1979712" y="945579"/>
            <a:ext cx="1800200" cy="863526"/>
          </a:xfrm>
        </p:spPr>
        <p:txBody>
          <a:bodyPr/>
          <a:lstStyle/>
          <a:p>
            <a:r>
              <a:rPr lang="en-US" altLang="zh-TW" sz="9600" dirty="0" smtClean="0">
                <a:solidFill>
                  <a:srgbClr val="FF0000"/>
                </a:solidFill>
              </a:rPr>
              <a:t>4.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1403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隨機森林</a:t>
            </a:r>
            <a:r>
              <a:rPr lang="en-US" altLang="zh-TW" dirty="0"/>
              <a:t>(Random Forest) </a:t>
            </a:r>
            <a:r>
              <a:rPr lang="zh-TW" altLang="en-US" dirty="0"/>
              <a:t>演算法是一種決策樹演算法的擴充，它利用多個決策</a:t>
            </a:r>
            <a:r>
              <a:rPr lang="zh-TW" altLang="en-US" dirty="0" smtClean="0"/>
              <a:t>樹的</a:t>
            </a:r>
            <a:r>
              <a:rPr lang="zh-TW" altLang="en-US" dirty="0"/>
              <a:t>判斷結果進行決策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隨機</a:t>
            </a:r>
            <a:r>
              <a:rPr lang="zh-TW" altLang="en-US" dirty="0"/>
              <a:t>森林演算法</a:t>
            </a:r>
            <a:r>
              <a:rPr lang="zh-TW" altLang="en-US" dirty="0" smtClean="0"/>
              <a:t>原理</a:t>
            </a:r>
            <a:endParaRPr lang="en-US" altLang="zh-TW" dirty="0" smtClean="0"/>
          </a:p>
          <a:p>
            <a:pPr lvl="2"/>
            <a:r>
              <a:rPr lang="zh-TW" altLang="en-US" dirty="0"/>
              <a:t>隨機森林演算法的運作步驟</a:t>
            </a:r>
          </a:p>
          <a:p>
            <a:pPr lvl="3"/>
            <a:r>
              <a:rPr lang="zh-TW" altLang="en-US" dirty="0"/>
              <a:t>對於含有</a:t>
            </a:r>
            <a:r>
              <a:rPr lang="en-US" altLang="zh-TW" dirty="0">
                <a:solidFill>
                  <a:srgbClr val="FF0000"/>
                </a:solidFill>
              </a:rPr>
              <a:t>N </a:t>
            </a:r>
            <a:r>
              <a:rPr lang="zh-TW" altLang="en-US" dirty="0">
                <a:solidFill>
                  <a:srgbClr val="FF0000"/>
                </a:solidFill>
              </a:rPr>
              <a:t>筆</a:t>
            </a:r>
            <a:r>
              <a:rPr lang="zh-TW" altLang="en-US" dirty="0" smtClean="0">
                <a:solidFill>
                  <a:srgbClr val="FF0000"/>
                </a:solidFill>
              </a:rPr>
              <a:t>資料</a:t>
            </a:r>
            <a:r>
              <a:rPr lang="zh-TW" altLang="en-US" dirty="0"/>
              <a:t>、</a:t>
            </a:r>
            <a:r>
              <a:rPr lang="en-US" altLang="zh-TW" dirty="0">
                <a:solidFill>
                  <a:srgbClr val="FF0000"/>
                </a:solidFill>
              </a:rPr>
              <a:t>M </a:t>
            </a:r>
            <a:r>
              <a:rPr lang="zh-TW" altLang="en-US" dirty="0">
                <a:solidFill>
                  <a:srgbClr val="FF0000"/>
                </a:solidFill>
              </a:rPr>
              <a:t>個特徽</a:t>
            </a:r>
            <a:r>
              <a:rPr lang="zh-TW" altLang="en-US" dirty="0"/>
              <a:t>的資料集，隨機森林的具體實現方法為：</a:t>
            </a:r>
          </a:p>
          <a:p>
            <a:pPr marL="342900" lvl="3" indent="-342900">
              <a:buFont typeface="+mj-lt"/>
              <a:buAutoNum type="arabicPeriod"/>
            </a:pPr>
            <a:r>
              <a:rPr lang="zh-TW" altLang="en-US" dirty="0" smtClean="0"/>
              <a:t>從</a:t>
            </a:r>
            <a:r>
              <a:rPr lang="zh-TW" altLang="en-US" dirty="0"/>
              <a:t>資料集中隨機選取</a:t>
            </a:r>
            <a:r>
              <a:rPr lang="en-US" altLang="zh-TW" dirty="0"/>
              <a:t>n </a:t>
            </a:r>
            <a:r>
              <a:rPr lang="zh-TW" altLang="en-US" dirty="0"/>
              <a:t>筆</a:t>
            </a:r>
            <a:r>
              <a:rPr lang="zh-TW" altLang="en-US" dirty="0" smtClean="0"/>
              <a:t>資料</a:t>
            </a:r>
            <a:r>
              <a:rPr lang="en-US" altLang="zh-TW" dirty="0"/>
              <a:t>(n&lt;N)</a:t>
            </a:r>
            <a:r>
              <a:rPr lang="zh-TW" altLang="en-US" dirty="0"/>
              <a:t>，取完後放回。注意：每次取完資料就</a:t>
            </a:r>
            <a:r>
              <a:rPr lang="zh-TW" altLang="en-US" dirty="0" smtClean="0"/>
              <a:t>立刻放回</a:t>
            </a:r>
            <a:r>
              <a:rPr lang="zh-TW" altLang="en-US" dirty="0"/>
              <a:t>，因此可能取到相同資料。</a:t>
            </a:r>
          </a:p>
          <a:p>
            <a:pPr marL="342900" lvl="3" indent="-342900">
              <a:buFont typeface="+mj-lt"/>
              <a:buAutoNum type="arabicPeriod"/>
            </a:pPr>
            <a:r>
              <a:rPr lang="zh-TW" altLang="en-US" dirty="0" smtClean="0"/>
              <a:t>隨機</a:t>
            </a:r>
            <a:r>
              <a:rPr lang="zh-TW" altLang="en-US" dirty="0"/>
              <a:t>選取</a:t>
            </a:r>
            <a:r>
              <a:rPr lang="en-US" altLang="zh-TW" dirty="0"/>
              <a:t>m </a:t>
            </a:r>
            <a:r>
              <a:rPr lang="zh-TW" altLang="en-US" dirty="0"/>
              <a:t>個特徽</a:t>
            </a:r>
            <a:r>
              <a:rPr lang="en-US" altLang="zh-TW" dirty="0"/>
              <a:t>(m&lt;M)</a:t>
            </a:r>
            <a:r>
              <a:rPr lang="zh-TW" altLang="en-US" dirty="0"/>
              <a:t>。</a:t>
            </a:r>
            <a:r>
              <a:rPr lang="en-US" altLang="zh-TW" dirty="0"/>
              <a:t>m </a:t>
            </a:r>
            <a:r>
              <a:rPr lang="zh-TW" altLang="en-US" dirty="0"/>
              <a:t>個特徽都是不相同的特徽。</a:t>
            </a:r>
          </a:p>
          <a:p>
            <a:pPr marL="342900" lvl="3" indent="-34290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利用</a:t>
            </a:r>
            <a:r>
              <a:rPr lang="zh-TW" altLang="en-US" dirty="0">
                <a:solidFill>
                  <a:srgbClr val="FF0000"/>
                </a:solidFill>
              </a:rPr>
              <a:t>選取的</a:t>
            </a:r>
            <a:r>
              <a:rPr lang="en-US" altLang="zh-TW" dirty="0">
                <a:solidFill>
                  <a:srgbClr val="FF0000"/>
                </a:solidFill>
              </a:rPr>
              <a:t>n </a:t>
            </a:r>
            <a:r>
              <a:rPr lang="zh-TW" altLang="en-US" dirty="0">
                <a:solidFill>
                  <a:srgbClr val="FF0000"/>
                </a:solidFill>
              </a:rPr>
              <a:t>筆</a:t>
            </a:r>
            <a:r>
              <a:rPr lang="zh-TW" altLang="en-US" dirty="0" smtClean="0">
                <a:solidFill>
                  <a:srgbClr val="FF0000"/>
                </a:solidFill>
              </a:rPr>
              <a:t>資料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m </a:t>
            </a:r>
            <a:r>
              <a:rPr lang="zh-TW" altLang="en-US" dirty="0">
                <a:solidFill>
                  <a:srgbClr val="FF0000"/>
                </a:solidFill>
              </a:rPr>
              <a:t>個特徽建立決策樹。</a:t>
            </a:r>
          </a:p>
          <a:p>
            <a:pPr marL="342900" lvl="3" indent="-342900">
              <a:buFont typeface="+mj-lt"/>
              <a:buAutoNum type="arabicPeriod"/>
            </a:pPr>
            <a:r>
              <a:rPr lang="zh-TW" altLang="en-US" dirty="0" smtClean="0"/>
              <a:t>重複</a:t>
            </a:r>
            <a:r>
              <a:rPr lang="zh-TW" altLang="en-US" dirty="0"/>
              <a:t>操作</a:t>
            </a:r>
            <a:r>
              <a:rPr lang="en-US" altLang="zh-TW" dirty="0"/>
              <a:t>K </a:t>
            </a:r>
            <a:r>
              <a:rPr lang="zh-TW" altLang="en-US" dirty="0"/>
              <a:t>次步驟</a:t>
            </a:r>
            <a:r>
              <a:rPr lang="en-US" altLang="zh-TW" dirty="0"/>
              <a:t>1 </a:t>
            </a:r>
            <a:r>
              <a:rPr lang="zh-TW" altLang="en-US" dirty="0"/>
              <a:t>到</a:t>
            </a:r>
            <a:r>
              <a:rPr lang="en-US" altLang="zh-TW" dirty="0"/>
              <a:t>3 </a:t>
            </a:r>
            <a:r>
              <a:rPr lang="zh-TW" altLang="en-US" dirty="0"/>
              <a:t>建立</a:t>
            </a:r>
            <a:r>
              <a:rPr lang="en-US" altLang="zh-TW" dirty="0"/>
              <a:t>K </a:t>
            </a:r>
            <a:r>
              <a:rPr lang="zh-TW" altLang="en-US" dirty="0"/>
              <a:t>個決策樹。這樣就完成隨機森林模型。</a:t>
            </a:r>
          </a:p>
          <a:p>
            <a:pPr marL="342900" lvl="3" indent="-342900">
              <a:buFont typeface="+mj-lt"/>
              <a:buAutoNum type="arabicPeriod"/>
            </a:pPr>
            <a:r>
              <a:rPr lang="zh-TW" altLang="en-US" dirty="0" smtClean="0"/>
              <a:t>進行</a:t>
            </a:r>
            <a:r>
              <a:rPr lang="zh-TW" altLang="en-US" dirty="0"/>
              <a:t>預測：以隨機森林中每個決策樹對資料進行分類，再對決策樹分類結果</a:t>
            </a:r>
            <a:r>
              <a:rPr lang="zh-TW" altLang="en-US" dirty="0" smtClean="0"/>
              <a:t>進行投票</a:t>
            </a:r>
            <a:r>
              <a:rPr lang="zh-TW" altLang="en-US" dirty="0"/>
              <a:t>，將最高投票預測結果視為隨機森林演算法的最終預測結果。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4. </a:t>
            </a:r>
            <a:r>
              <a:rPr lang="zh-TW" altLang="en-US" dirty="0" smtClean="0">
                <a:solidFill>
                  <a:srgbClr val="FF0000"/>
                </a:solidFill>
              </a:rPr>
              <a:t>隨機</a:t>
            </a:r>
            <a:r>
              <a:rPr lang="zh-TW" altLang="en-US" dirty="0">
                <a:solidFill>
                  <a:srgbClr val="FF0000"/>
                </a:solidFill>
              </a:rPr>
              <a:t>森林演算法</a:t>
            </a:r>
          </a:p>
        </p:txBody>
      </p:sp>
    </p:spTree>
    <p:extLst>
      <p:ext uri="{BB962C8B-B14F-4D97-AF65-F5344CB8AC3E}">
        <p14:creationId xmlns:p14="http://schemas.microsoft.com/office/powerpoint/2010/main" val="5000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優點及缺點</a:t>
            </a:r>
          </a:p>
          <a:p>
            <a:pPr lvl="3"/>
            <a:r>
              <a:rPr lang="zh-TW" altLang="en-US" dirty="0"/>
              <a:t>隨機森林演算法的優點：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zh-TW" altLang="en-US" b="1" dirty="0" smtClean="0">
                <a:solidFill>
                  <a:srgbClr val="0000FF"/>
                </a:solidFill>
              </a:rPr>
              <a:t>對於</a:t>
            </a:r>
            <a:r>
              <a:rPr lang="zh-TW" altLang="en-US" b="1" dirty="0">
                <a:solidFill>
                  <a:srgbClr val="0000FF"/>
                </a:solidFill>
              </a:rPr>
              <a:t>特徽很多的資料集效果很好</a:t>
            </a:r>
            <a:r>
              <a:rPr lang="zh-TW" altLang="en-US" dirty="0"/>
              <a:t>。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zh-TW" altLang="en-US" dirty="0" smtClean="0"/>
              <a:t>不必</a:t>
            </a:r>
            <a:r>
              <a:rPr lang="zh-TW" altLang="en-US" dirty="0"/>
              <a:t>為資料做特徽篩選的預處理。</a:t>
            </a:r>
            <a:r>
              <a:rPr lang="en-US" altLang="zh-TW" dirty="0"/>
              <a:t>( </a:t>
            </a:r>
            <a:r>
              <a:rPr lang="zh-TW" altLang="en-US" dirty="0"/>
              <a:t>因過程中會隨機選取特徽</a:t>
            </a:r>
            <a:r>
              <a:rPr lang="en-US" altLang="zh-TW" dirty="0"/>
              <a:t>)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zh-TW" altLang="en-US" dirty="0" smtClean="0"/>
              <a:t>較</a:t>
            </a:r>
            <a:r>
              <a:rPr lang="zh-TW" altLang="en-US" dirty="0"/>
              <a:t>不會產生過擬合現象。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zh-TW" altLang="en-US" dirty="0" smtClean="0"/>
              <a:t>屬於</a:t>
            </a:r>
            <a:r>
              <a:rPr lang="zh-TW" altLang="en-US" dirty="0"/>
              <a:t>集成演算法，準確度較決策樹高。</a:t>
            </a:r>
          </a:p>
          <a:p>
            <a:pPr lvl="3"/>
            <a:r>
              <a:rPr lang="zh-TW" altLang="en-US" dirty="0"/>
              <a:t>隨機森林演算法的缺點：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zh-TW" altLang="en-US" dirty="0" smtClean="0"/>
              <a:t>對於</a:t>
            </a:r>
            <a:r>
              <a:rPr lang="zh-TW" altLang="en-US" dirty="0"/>
              <a:t>異常資料較敏感。</a:t>
            </a: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zh-TW" altLang="en-US" dirty="0" smtClean="0"/>
              <a:t>當</a:t>
            </a:r>
            <a:r>
              <a:rPr lang="zh-TW" altLang="en-US" dirty="0"/>
              <a:t>決策樹個數很多時，訓練時需要的空間和時間較大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8.5.2 </a:t>
            </a:r>
            <a:r>
              <a:rPr lang="en-US" altLang="zh-TW" dirty="0" err="1"/>
              <a:t>Scikit</a:t>
            </a:r>
            <a:r>
              <a:rPr lang="en-US" altLang="zh-TW" dirty="0"/>
              <a:t>-Learn </a:t>
            </a:r>
            <a:r>
              <a:rPr lang="zh-TW" altLang="en-US" dirty="0"/>
              <a:t>的隨機森林模組</a:t>
            </a:r>
          </a:p>
          <a:p>
            <a:pPr marL="342900" lvl="3" indent="-342900">
              <a:buFont typeface="+mj-lt"/>
              <a:buAutoNum type="arabicPeriod"/>
            </a:pPr>
            <a:r>
              <a:rPr lang="zh-TW" altLang="en-US" dirty="0" smtClean="0"/>
              <a:t>在</a:t>
            </a:r>
            <a:r>
              <a:rPr lang="en-US" altLang="zh-TW" dirty="0" err="1"/>
              <a:t>Scikit</a:t>
            </a:r>
            <a:r>
              <a:rPr lang="en-US" altLang="zh-TW" dirty="0"/>
              <a:t>-Learn </a:t>
            </a:r>
            <a:r>
              <a:rPr lang="zh-TW" altLang="en-US" dirty="0"/>
              <a:t>要使用隨機森林演算法，首先載入模組：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31619"/>
            <a:ext cx="5119092" cy="51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01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90445931"/>
              </p:ext>
            </p:extLst>
          </p:nvPr>
        </p:nvGraphicFramePr>
        <p:xfrm>
          <a:off x="395536" y="836712"/>
          <a:ext cx="842049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948">
                  <a:extLst>
                    <a:ext uri="{9D8B030D-6E8A-4147-A177-3AD203B41FA5}">
                      <a16:colId xmlns:a16="http://schemas.microsoft.com/office/drawing/2014/main" val="1746314898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1944181845"/>
                    </a:ext>
                  </a:extLst>
                </a:gridCol>
                <a:gridCol w="3123015">
                  <a:extLst>
                    <a:ext uri="{9D8B030D-6E8A-4147-A177-3AD203B41FA5}">
                      <a16:colId xmlns:a16="http://schemas.microsoft.com/office/drawing/2014/main" val="364280643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機器學習 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Machine Learning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0387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非監督式學習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Unsupervised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Learning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baseline="0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分群</a:t>
                      </a:r>
                      <a:endParaRPr lang="zh-TW" altLang="en-US" b="1" dirty="0" smtClean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3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K-means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演算法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75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DBSCAN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演算法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5444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監督式學習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Supervised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Learning(</a:t>
                      </a:r>
                      <a:r>
                        <a:rPr lang="zh-TW" altLang="en-US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分類演算法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分類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7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KNN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0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單純貝氏演算法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95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決策樹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演算法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55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隨機森嚴演算法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14387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監督式學習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Supervised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Learning(</a:t>
                      </a:r>
                      <a:r>
                        <a:rPr lang="zh-TW" altLang="en-US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迴歸演算法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分類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25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線性迴歸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輸出為</a:t>
                      </a:r>
                      <a:r>
                        <a:rPr lang="zh-TW" altLang="en-US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連續數值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邏輯迴歸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r>
                        <a:rPr lang="zh-TW" altLang="en-US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僅適用二分類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346354"/>
                  </a:ext>
                </a:extLst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7504" y="244172"/>
            <a:ext cx="8325528" cy="576064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人工智慧 </a:t>
            </a: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Artificial Intelligence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53371"/>
              </p:ext>
            </p:extLst>
          </p:nvPr>
        </p:nvGraphicFramePr>
        <p:xfrm>
          <a:off x="428693" y="5399194"/>
          <a:ext cx="84204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948">
                  <a:extLst>
                    <a:ext uri="{9D8B030D-6E8A-4147-A177-3AD203B41FA5}">
                      <a16:colId xmlns:a16="http://schemas.microsoft.com/office/drawing/2014/main" val="2605099510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3845788599"/>
                    </a:ext>
                  </a:extLst>
                </a:gridCol>
                <a:gridCol w="3123015">
                  <a:extLst>
                    <a:ext uri="{9D8B030D-6E8A-4147-A177-3AD203B41FA5}">
                      <a16:colId xmlns:a16="http://schemas.microsoft.com/office/drawing/2014/main" val="146533061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深度學習 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Deep Learning (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神經網路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Neural</a:t>
                      </a:r>
                      <a:r>
                        <a:rPr lang="en-US" altLang="zh-TW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Network)</a:t>
                      </a:r>
                      <a:endParaRPr lang="zh-TW" altLang="en-US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dirty="0" smtClean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深度神經網路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Deep Neural</a:t>
                      </a:r>
                      <a:r>
                        <a:rPr lang="en-US" altLang="zh-TW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Network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預測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Prediction(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分類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11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卷積神經網路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Convolution</a:t>
                      </a:r>
                      <a:r>
                        <a:rPr lang="en-US" altLang="zh-TW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Neural Network</a:t>
                      </a:r>
                      <a:endParaRPr lang="zh-TW" altLang="en-US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1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循環神經網路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Recurrent Neural</a:t>
                      </a:r>
                      <a:r>
                        <a:rPr lang="en-US" altLang="zh-TW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Network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5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2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1628800"/>
            <a:ext cx="8534400" cy="2049760"/>
          </a:xfrm>
        </p:spPr>
        <p:txBody>
          <a:bodyPr/>
          <a:lstStyle/>
          <a:p>
            <a:pPr algn="ctr"/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en-US" altLang="zh-TW" sz="5400" dirty="0" smtClean="0"/>
              <a:t> </a:t>
            </a:r>
            <a:r>
              <a:rPr lang="en-US" altLang="zh-TW" sz="54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 </a:t>
            </a:r>
            <a:r>
              <a:rPr lang="zh-TW" altLang="en-US" sz="54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近鄰演算法</a:t>
            </a:r>
            <a:endParaRPr lang="en-US" altLang="zh-TW" sz="5400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54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5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K-Nearest </a:t>
            </a:r>
            <a:r>
              <a:rPr lang="en-US" altLang="zh-TW" sz="5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Neighbor, KNN</a:t>
            </a:r>
            <a:r>
              <a:rPr lang="en-US" altLang="zh-TW" sz="54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54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052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8" y="1364512"/>
            <a:ext cx="8460481" cy="5160832"/>
          </a:xfrm>
        </p:spPr>
        <p:txBody>
          <a:bodyPr/>
          <a:lstStyle/>
          <a:p>
            <a:pPr lvl="3"/>
            <a:r>
              <a:rPr lang="zh-TW" altLang="en-US" dirty="0">
                <a:solidFill>
                  <a:srgbClr val="FF0000"/>
                </a:solidFill>
              </a:rPr>
              <a:t>監督式學習的演算法分為 </a:t>
            </a:r>
            <a:r>
              <a:rPr lang="zh-TW" altLang="en-US" b="1" dirty="0">
                <a:solidFill>
                  <a:srgbClr val="FF0000"/>
                </a:solidFill>
              </a:rPr>
              <a:t>分類演算法 </a:t>
            </a:r>
            <a:r>
              <a:rPr lang="zh-TW" altLang="en-US" dirty="0">
                <a:solidFill>
                  <a:srgbClr val="FF0000"/>
                </a:solidFill>
              </a:rPr>
              <a:t>及 </a:t>
            </a:r>
            <a:r>
              <a:rPr lang="zh-TW" altLang="en-US" b="1" dirty="0">
                <a:solidFill>
                  <a:srgbClr val="FF0000"/>
                </a:solidFill>
              </a:rPr>
              <a:t>迴歸演算法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r>
              <a:rPr lang="en-US" altLang="zh-TW" dirty="0" smtClean="0"/>
              <a:t>A.</a:t>
            </a:r>
            <a:r>
              <a:rPr lang="zh-TW" altLang="en-US" dirty="0" smtClean="0">
                <a:solidFill>
                  <a:srgbClr val="0000FF"/>
                </a:solidFill>
              </a:rPr>
              <a:t>分類</a:t>
            </a:r>
            <a:r>
              <a:rPr lang="zh-TW" altLang="en-US" dirty="0">
                <a:solidFill>
                  <a:srgbClr val="0000FF"/>
                </a:solidFill>
              </a:rPr>
              <a:t>演算法</a:t>
            </a:r>
            <a:r>
              <a:rPr lang="zh-TW" altLang="en-US" dirty="0"/>
              <a:t>是目標值為</a:t>
            </a:r>
            <a:r>
              <a:rPr lang="zh-TW" altLang="en-US" dirty="0">
                <a:solidFill>
                  <a:srgbClr val="0000FF"/>
                </a:solidFill>
              </a:rPr>
              <a:t>不</a:t>
            </a:r>
            <a:r>
              <a:rPr lang="zh-TW" altLang="en-US" dirty="0" smtClean="0">
                <a:solidFill>
                  <a:srgbClr val="0000FF"/>
                </a:solidFill>
              </a:rPr>
              <a:t>連續數值</a:t>
            </a:r>
            <a:r>
              <a:rPr lang="zh-TW" altLang="en-US" dirty="0"/>
              <a:t>時使用，例如手寫數字分類、貸款資格判定等</a:t>
            </a:r>
            <a:r>
              <a:rPr lang="zh-TW" altLang="en-US" dirty="0" smtClean="0"/>
              <a:t>；</a:t>
            </a:r>
            <a:r>
              <a:rPr lang="en-US" altLang="zh-TW" dirty="0" smtClean="0"/>
              <a:t>B.</a:t>
            </a:r>
            <a:r>
              <a:rPr lang="zh-TW" altLang="en-US" dirty="0" smtClean="0">
                <a:solidFill>
                  <a:srgbClr val="0000FF"/>
                </a:solidFill>
              </a:rPr>
              <a:t>迴</a:t>
            </a:r>
            <a:r>
              <a:rPr lang="zh-TW" altLang="en-US" dirty="0">
                <a:solidFill>
                  <a:srgbClr val="0000FF"/>
                </a:solidFill>
              </a:rPr>
              <a:t>歸演算法</a:t>
            </a:r>
            <a:r>
              <a:rPr lang="zh-TW" altLang="en-US" dirty="0"/>
              <a:t>是目標值為</a:t>
            </a:r>
            <a:r>
              <a:rPr lang="zh-TW" altLang="en-US" dirty="0">
                <a:solidFill>
                  <a:srgbClr val="0000FF"/>
                </a:solidFill>
              </a:rPr>
              <a:t>連續</a:t>
            </a:r>
            <a:r>
              <a:rPr lang="zh-TW" altLang="en-US" dirty="0" smtClean="0">
                <a:solidFill>
                  <a:srgbClr val="0000FF"/>
                </a:solidFill>
              </a:rPr>
              <a:t>數值</a:t>
            </a:r>
            <a:r>
              <a:rPr lang="zh-TW" altLang="en-US" dirty="0"/>
              <a:t>時使用，例如房價預測、股價預測等。</a:t>
            </a:r>
          </a:p>
          <a:p>
            <a:pPr lvl="3"/>
            <a:r>
              <a:rPr lang="en-US" altLang="zh-TW" b="1" dirty="0"/>
              <a:t>K </a:t>
            </a:r>
            <a:r>
              <a:rPr lang="zh-TW" altLang="en-US" b="1" dirty="0"/>
              <a:t>近鄰演算法 </a:t>
            </a:r>
            <a:r>
              <a:rPr lang="en-US" altLang="zh-TW" dirty="0">
                <a:solidFill>
                  <a:srgbClr val="FF0000"/>
                </a:solidFill>
              </a:rPr>
              <a:t>(K-Nearest Neighbor)</a:t>
            </a:r>
            <a:r>
              <a:rPr lang="zh-TW" altLang="en-US" dirty="0">
                <a:solidFill>
                  <a:srgbClr val="FF0000"/>
                </a:solidFill>
              </a:rPr>
              <a:t>，簡稱</a:t>
            </a:r>
            <a:r>
              <a:rPr lang="en-US" altLang="zh-TW" dirty="0">
                <a:solidFill>
                  <a:srgbClr val="FF0000"/>
                </a:solidFill>
              </a:rPr>
              <a:t>KNN</a:t>
            </a:r>
            <a:r>
              <a:rPr lang="zh-TW" altLang="en-US" dirty="0"/>
              <a:t>，是最簡單的分類演算法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zh-TW" altLang="en-US" dirty="0"/>
          </a:p>
          <a:p>
            <a:pPr lvl="1"/>
            <a:r>
              <a:rPr lang="en-US" altLang="zh-TW" dirty="0" smtClean="0"/>
              <a:t>K </a:t>
            </a:r>
            <a:r>
              <a:rPr lang="zh-TW" altLang="en-US" dirty="0"/>
              <a:t>近鄰演算法</a:t>
            </a:r>
            <a:r>
              <a:rPr lang="zh-TW" altLang="en-US" dirty="0" smtClean="0"/>
              <a:t>原理</a:t>
            </a:r>
            <a:endParaRPr lang="en-US" altLang="zh-TW" dirty="0" smtClean="0"/>
          </a:p>
          <a:p>
            <a:pPr lvl="2"/>
            <a:r>
              <a:rPr lang="en-US" altLang="zh-TW" dirty="0"/>
              <a:t>K </a:t>
            </a:r>
            <a:r>
              <a:rPr lang="zh-TW" altLang="en-US" dirty="0"/>
              <a:t>近鄰演算法的公式</a:t>
            </a:r>
          </a:p>
          <a:p>
            <a:pPr lvl="3"/>
            <a:r>
              <a:rPr lang="en-US" altLang="zh-TW" dirty="0"/>
              <a:t>K </a:t>
            </a:r>
            <a:r>
              <a:rPr lang="zh-TW" altLang="en-US" dirty="0"/>
              <a:t>近鄰演算法是指若一個資料在特徵空間中的</a:t>
            </a:r>
            <a:r>
              <a:rPr lang="en-US" altLang="zh-TW" dirty="0"/>
              <a:t>k </a:t>
            </a:r>
            <a:r>
              <a:rPr lang="zh-TW" altLang="en-US" dirty="0"/>
              <a:t>個最相似</a:t>
            </a:r>
            <a:r>
              <a:rPr lang="en-US" altLang="zh-TW" dirty="0"/>
              <a:t>( </a:t>
            </a:r>
            <a:r>
              <a:rPr lang="zh-TW" altLang="en-US" dirty="0"/>
              <a:t>即特徵空間中最鄰近</a:t>
            </a:r>
            <a:r>
              <a:rPr lang="en-US" altLang="zh-TW" dirty="0"/>
              <a:t>) </a:t>
            </a:r>
            <a:r>
              <a:rPr lang="zh-TW" altLang="en-US" dirty="0" smtClean="0"/>
              <a:t>的資料</a:t>
            </a:r>
            <a:r>
              <a:rPr lang="zh-TW" altLang="en-US" dirty="0"/>
              <a:t>中的大多數屬於某一個類別，則該資料也屬於這個類別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r>
              <a:rPr lang="en-US" altLang="zh-TW" dirty="0"/>
              <a:t>K </a:t>
            </a:r>
            <a:r>
              <a:rPr lang="zh-TW" altLang="en-US" dirty="0"/>
              <a:t>近鄰演算法最重要的計算是如何算出資料的距離，一般是</a:t>
            </a:r>
            <a:r>
              <a:rPr lang="zh-TW" altLang="en-US" dirty="0">
                <a:solidFill>
                  <a:srgbClr val="FF0000"/>
                </a:solidFill>
              </a:rPr>
              <a:t>採用歐式距離</a:t>
            </a:r>
            <a:r>
              <a:rPr lang="zh-TW" altLang="en-US" dirty="0"/>
              <a:t>。歐式</a:t>
            </a:r>
            <a:r>
              <a:rPr lang="zh-TW" altLang="en-US" dirty="0" smtClean="0"/>
              <a:t>距離的</a:t>
            </a:r>
            <a:r>
              <a:rPr lang="zh-TW" altLang="en-US" dirty="0"/>
              <a:t>計算公式為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r>
              <a:rPr lang="en-US" altLang="zh-TW" dirty="0"/>
              <a:t>Xi </a:t>
            </a:r>
            <a:r>
              <a:rPr lang="zh-TW" altLang="en-US" dirty="0"/>
              <a:t>及</a:t>
            </a:r>
            <a:r>
              <a:rPr lang="en-US" altLang="zh-TW" dirty="0"/>
              <a:t>Yi </a:t>
            </a:r>
            <a:r>
              <a:rPr lang="zh-TW" altLang="en-US" dirty="0"/>
              <a:t>為特徵值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r>
              <a:rPr lang="zh-TW" altLang="en-US" dirty="0"/>
              <a:t>歐式距離越小，表示資料越相似。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en-US" altLang="zh-TW" dirty="0"/>
              <a:t>K </a:t>
            </a:r>
            <a:r>
              <a:rPr lang="zh-TW" altLang="en-US" dirty="0"/>
              <a:t>近鄰演算法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373216"/>
            <a:ext cx="25431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0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分群</a:t>
            </a:r>
            <a:r>
              <a:rPr lang="en-US" altLang="zh-TW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分類資料來源差異</a:t>
            </a:r>
            <a:r>
              <a:rPr lang="en-US" altLang="zh-TW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47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  <a:r>
              <a:rPr lang="zh-TW" altLang="en-US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群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的資料來源</a:t>
            </a:r>
          </a:p>
        </p:txBody>
      </p:sp>
      <p:sp>
        <p:nvSpPr>
          <p:cNvPr id="6148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  <a:r>
              <a:rPr lang="zh-TW" altLang="en-US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的資料來源</a:t>
            </a:r>
          </a:p>
        </p:txBody>
      </p:sp>
      <p:pic>
        <p:nvPicPr>
          <p:cNvPr id="6149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26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1828800"/>
            <a:ext cx="190976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086600" y="1828800"/>
            <a:ext cx="584200" cy="480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9000" y="3048000"/>
            <a:ext cx="1752600" cy="1752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差別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分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類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的樣本來源必須是已經知道答案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因變數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874947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6400800" cy="914400"/>
          </a:xfrm>
        </p:spPr>
        <p:txBody>
          <a:bodyPr/>
          <a:lstStyle/>
          <a:p>
            <a:r>
              <a:rPr lang="zh-TW" altLang="en-US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分類</a:t>
            </a:r>
          </a:p>
        </p:txBody>
      </p:sp>
      <p:sp>
        <p:nvSpPr>
          <p:cNvPr id="7171" name="內容版面配置區 2"/>
          <p:cNvSpPr>
            <a:spLocks noGrp="1"/>
          </p:cNvSpPr>
          <p:nvPr>
            <p:ph sz="half" idx="1"/>
          </p:nvPr>
        </p:nvSpPr>
        <p:spPr>
          <a:xfrm>
            <a:off x="1509713" y="990600"/>
            <a:ext cx="7543800" cy="5029200"/>
          </a:xfrm>
        </p:spPr>
        <p:txBody>
          <a:bodyPr/>
          <a:lstStyle/>
          <a:p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把一半的資料來源當成已知的</a:t>
            </a:r>
            <a:r>
              <a:rPr lang="en-US" altLang="zh-TW" smtClean="0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來作</a:t>
            </a:r>
            <a:r>
              <a:rPr lang="zh-TW" altLang="en-US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</a:t>
            </a:r>
          </a:p>
        </p:txBody>
      </p:sp>
      <p:pic>
        <p:nvPicPr>
          <p:cNvPr id="7172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37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017713" y="6315075"/>
            <a:ext cx="6019800" cy="381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另外一半的資料來源當成測試資料來使用</a:t>
            </a:r>
          </a:p>
        </p:txBody>
      </p:sp>
      <p:pic>
        <p:nvPicPr>
          <p:cNvPr id="7174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24000"/>
            <a:ext cx="4562475" cy="46863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7453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B8CAB4-89F8-41EC-BFC8-79AA1E9E8510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195" name="矩形 2"/>
          <p:cNvSpPr>
            <a:spLocks noChangeArrowheads="1"/>
          </p:cNvSpPr>
          <p:nvPr/>
        </p:nvSpPr>
        <p:spPr bwMode="auto">
          <a:xfrm>
            <a:off x="1676400" y="5659438"/>
            <a:ext cx="2286000" cy="369887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K=3</a:t>
            </a:r>
            <a:endParaRPr kumimoji="0" lang="zh-TW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9" t="18642" r="18617" b="19936"/>
          <a:stretch>
            <a:fillRect/>
          </a:stretch>
        </p:blipFill>
        <p:spPr bwMode="auto">
          <a:xfrm>
            <a:off x="990600" y="1698625"/>
            <a:ext cx="7294563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57200" y="236538"/>
            <a:ext cx="82423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KNN 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最近鄰居分類法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/>
            </a:r>
            <a:b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</a:b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在特徵空間中找出最靠近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測試樣本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k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個訓練樣本，然後將它識別爲該類別</a:t>
            </a:r>
          </a:p>
        </p:txBody>
      </p:sp>
      <p:sp>
        <p:nvSpPr>
          <p:cNvPr id="8198" name="矩形 2"/>
          <p:cNvSpPr>
            <a:spLocks noChangeArrowheads="1"/>
          </p:cNvSpPr>
          <p:nvPr/>
        </p:nvSpPr>
        <p:spPr bwMode="auto">
          <a:xfrm>
            <a:off x="5562600" y="5659438"/>
            <a:ext cx="2286000" cy="369887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K=1</a:t>
            </a:r>
            <a:endParaRPr kumimoji="0" lang="zh-TW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199" name="矩形 2"/>
          <p:cNvSpPr>
            <a:spLocks noChangeArrowheads="1"/>
          </p:cNvSpPr>
          <p:nvPr/>
        </p:nvSpPr>
        <p:spPr bwMode="auto">
          <a:xfrm>
            <a:off x="3189288" y="6292850"/>
            <a:ext cx="2895600" cy="3698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一般</a:t>
            </a:r>
            <a:r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K</a:t>
            </a:r>
            <a:r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會選奇數</a:t>
            </a:r>
          </a:p>
        </p:txBody>
      </p:sp>
    </p:spTree>
    <p:extLst>
      <p:ext uri="{BB962C8B-B14F-4D97-AF65-F5344CB8AC3E}">
        <p14:creationId xmlns:p14="http://schemas.microsoft.com/office/powerpoint/2010/main" val="6646690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82">
  <a:themeElements>
    <a:clrScheme name="382TGp_education_light 2">
      <a:dk1>
        <a:srgbClr val="003300"/>
      </a:dk1>
      <a:lt1>
        <a:srgbClr val="FFFFFF"/>
      </a:lt1>
      <a:dk2>
        <a:srgbClr val="000000"/>
      </a:dk2>
      <a:lt2>
        <a:srgbClr val="DDDDDD"/>
      </a:lt2>
      <a:accent1>
        <a:srgbClr val="FF9933"/>
      </a:accent1>
      <a:accent2>
        <a:srgbClr val="B1B2E1"/>
      </a:accent2>
      <a:accent3>
        <a:srgbClr val="FFFFFF"/>
      </a:accent3>
      <a:accent4>
        <a:srgbClr val="002A00"/>
      </a:accent4>
      <a:accent5>
        <a:srgbClr val="FFCAAD"/>
      </a:accent5>
      <a:accent6>
        <a:srgbClr val="A0A1CC"/>
      </a:accent6>
      <a:hlink>
        <a:srgbClr val="74B355"/>
      </a:hlink>
      <a:folHlink>
        <a:srgbClr val="82ACD6"/>
      </a:folHlink>
    </a:clrScheme>
    <a:fontScheme name="verdana times">
      <a:majorFont>
        <a:latin typeface="Verdana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82TGp_education_light 1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8EC072"/>
        </a:accent1>
        <a:accent2>
          <a:srgbClr val="3A9FB8"/>
        </a:accent2>
        <a:accent3>
          <a:srgbClr val="FFFFFF"/>
        </a:accent3>
        <a:accent4>
          <a:srgbClr val="174578"/>
        </a:accent4>
        <a:accent5>
          <a:srgbClr val="C6DCBC"/>
        </a:accent5>
        <a:accent6>
          <a:srgbClr val="3490A6"/>
        </a:accent6>
        <a:hlink>
          <a:srgbClr val="FF9933"/>
        </a:hlink>
        <a:folHlink>
          <a:srgbClr val="FFBF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2TGp_education_light 2">
        <a:dk1>
          <a:srgbClr val="003300"/>
        </a:dk1>
        <a:lt1>
          <a:srgbClr val="FFFFFF"/>
        </a:lt1>
        <a:dk2>
          <a:srgbClr val="000000"/>
        </a:dk2>
        <a:lt2>
          <a:srgbClr val="DDDDDD"/>
        </a:lt2>
        <a:accent1>
          <a:srgbClr val="FF9933"/>
        </a:accent1>
        <a:accent2>
          <a:srgbClr val="B1B2E1"/>
        </a:accent2>
        <a:accent3>
          <a:srgbClr val="FFFFFF"/>
        </a:accent3>
        <a:accent4>
          <a:srgbClr val="002A00"/>
        </a:accent4>
        <a:accent5>
          <a:srgbClr val="FFCAAD"/>
        </a:accent5>
        <a:accent6>
          <a:srgbClr val="A0A1CC"/>
        </a:accent6>
        <a:hlink>
          <a:srgbClr val="74B355"/>
        </a:hlink>
        <a:folHlink>
          <a:srgbClr val="82AC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2TGp_education_light 3">
        <a:dk1>
          <a:srgbClr val="543E92"/>
        </a:dk1>
        <a:lt1>
          <a:srgbClr val="FFFFFF"/>
        </a:lt1>
        <a:dk2>
          <a:srgbClr val="000000"/>
        </a:dk2>
        <a:lt2>
          <a:srgbClr val="DDDDDD"/>
        </a:lt2>
        <a:accent1>
          <a:srgbClr val="E5A6C2"/>
        </a:accent1>
        <a:accent2>
          <a:srgbClr val="FDB30F"/>
        </a:accent2>
        <a:accent3>
          <a:srgbClr val="FFFFFF"/>
        </a:accent3>
        <a:accent4>
          <a:srgbClr val="46347C"/>
        </a:accent4>
        <a:accent5>
          <a:srgbClr val="F0D0DD"/>
        </a:accent5>
        <a:accent6>
          <a:srgbClr val="E5A20C"/>
        </a:accent6>
        <a:hlink>
          <a:srgbClr val="65BCF2"/>
        </a:hlink>
        <a:folHlink>
          <a:srgbClr val="A9CB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21383</TotalTime>
  <Words>2042</Words>
  <Application>Microsoft Office PowerPoint</Application>
  <PresentationFormat>如螢幕大小 (4:3)</PresentationFormat>
  <Paragraphs>215</Paragraphs>
  <Slides>36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36</vt:i4>
      </vt:variant>
    </vt:vector>
  </HeadingPairs>
  <TitlesOfParts>
    <vt:vector size="57" baseType="lpstr">
      <vt:lpstr>Cordia New</vt:lpstr>
      <vt:lpstr>굴림</vt:lpstr>
      <vt:lpstr>黑体</vt:lpstr>
      <vt:lpstr>宋体</vt:lpstr>
      <vt:lpstr>華康POP1體W7</vt:lpstr>
      <vt:lpstr>華康POP1體W9</vt:lpstr>
      <vt:lpstr>華康儷粗圓(P)</vt:lpstr>
      <vt:lpstr>微軟正黑體</vt:lpstr>
      <vt:lpstr>新細明體</vt:lpstr>
      <vt:lpstr>標楷體</vt:lpstr>
      <vt:lpstr>Arial</vt:lpstr>
      <vt:lpstr>Arial Black</vt:lpstr>
      <vt:lpstr>Calibri</vt:lpstr>
      <vt:lpstr>Candara</vt:lpstr>
      <vt:lpstr>Times New Roman</vt:lpstr>
      <vt:lpstr>Verdana</vt:lpstr>
      <vt:lpstr>Wingdings</vt:lpstr>
      <vt:lpstr>Median</vt:lpstr>
      <vt:lpstr>382</vt:lpstr>
      <vt:lpstr>默认设计模板</vt:lpstr>
      <vt:lpstr>1_默认设计模板</vt:lpstr>
      <vt:lpstr>PowerPoint 簡報</vt:lpstr>
      <vt:lpstr>PowerPoint 簡報</vt:lpstr>
      <vt:lpstr>人工智慧 Artificial Intelligence</vt:lpstr>
      <vt:lpstr>人工智慧 Artificial Intelligence</vt:lpstr>
      <vt:lpstr>PowerPoint 簡報</vt:lpstr>
      <vt:lpstr>1. K 近鄰演算法</vt:lpstr>
      <vt:lpstr>分群&amp;分類資料來源差異?</vt:lpstr>
      <vt:lpstr>分類</vt:lpstr>
      <vt:lpstr>PowerPoint 簡報</vt:lpstr>
      <vt:lpstr>PowerPoint 簡報</vt:lpstr>
      <vt:lpstr>訓練、測試(驗證)樣本的數據 如何產生的?</vt:lpstr>
      <vt:lpstr>分類-最近鄰居 Classification:K-Nearest-Neighbor</vt:lpstr>
      <vt:lpstr>PowerPoint 簡報</vt:lpstr>
      <vt:lpstr>補充資料:資料探勘</vt:lpstr>
      <vt:lpstr>資料探勘 vs人工智慧</vt:lpstr>
      <vt:lpstr>PowerPoint 簡報</vt:lpstr>
      <vt:lpstr>PowerPoint 簡報</vt:lpstr>
      <vt:lpstr>PowerPoint 簡報</vt:lpstr>
      <vt:lpstr>2. 單純貝氏演算法</vt:lpstr>
      <vt:lpstr>PowerPoint 簡報</vt:lpstr>
      <vt:lpstr>條件機率與獨立事件</vt:lpstr>
      <vt:lpstr>條件機率</vt:lpstr>
      <vt:lpstr>條件機率</vt:lpstr>
      <vt:lpstr>條件機率</vt:lpstr>
      <vt:lpstr>條件機率</vt:lpstr>
      <vt:lpstr>貝氏定理</vt:lpstr>
      <vt:lpstr>PowerPoint 簡報</vt:lpstr>
      <vt:lpstr>PowerPoint 簡報</vt:lpstr>
      <vt:lpstr>3. 決策樹演算法</vt:lpstr>
      <vt:lpstr>決策樹如何生成？</vt:lpstr>
      <vt:lpstr>PowerPoint 簡報</vt:lpstr>
      <vt:lpstr>PowerPoint 簡報</vt:lpstr>
      <vt:lpstr>關鍵是這些條件及規則是如何決定/設定的?</vt:lpstr>
      <vt:lpstr>PowerPoint 簡報</vt:lpstr>
      <vt:lpstr>4. 隨機森林演算法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敲開 Android 的開發大門</dc:title>
  <dc:creator>memi</dc:creator>
  <cp:keywords>ACL040700</cp:keywords>
  <cp:lastModifiedBy>USER</cp:lastModifiedBy>
  <cp:revision>2125</cp:revision>
  <dcterms:created xsi:type="dcterms:W3CDTF">2011-06-06T16:54:13Z</dcterms:created>
  <dcterms:modified xsi:type="dcterms:W3CDTF">2022-11-04T08:07:49Z</dcterms:modified>
</cp:coreProperties>
</file>